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sldIdLst>
    <p:sldId id="510" r:id="rId3"/>
    <p:sldId id="832" r:id="rId4"/>
    <p:sldId id="513" r:id="rId5"/>
    <p:sldId id="411" r:id="rId6"/>
    <p:sldId id="690" r:id="rId7"/>
    <p:sldId id="687" r:id="rId8"/>
    <p:sldId id="688" r:id="rId9"/>
    <p:sldId id="689" r:id="rId10"/>
    <p:sldId id="776" r:id="rId11"/>
    <p:sldId id="691" r:id="rId12"/>
    <p:sldId id="693" r:id="rId13"/>
    <p:sldId id="514" r:id="rId14"/>
    <p:sldId id="696" r:id="rId15"/>
    <p:sldId id="777" r:id="rId17"/>
    <p:sldId id="515" r:id="rId18"/>
    <p:sldId id="415" r:id="rId19"/>
    <p:sldId id="478" r:id="rId20"/>
    <p:sldId id="280" r:id="rId21"/>
    <p:sldId id="479" r:id="rId22"/>
    <p:sldId id="416" r:id="rId23"/>
    <p:sldId id="516" r:id="rId24"/>
    <p:sldId id="716" r:id="rId25"/>
    <p:sldId id="779" r:id="rId26"/>
    <p:sldId id="717" r:id="rId27"/>
    <p:sldId id="780" r:id="rId28"/>
    <p:sldId id="698" r:id="rId29"/>
    <p:sldId id="781" r:id="rId30"/>
    <p:sldId id="782" r:id="rId31"/>
    <p:sldId id="720" r:id="rId32"/>
    <p:sldId id="783" r:id="rId33"/>
    <p:sldId id="784" r:id="rId34"/>
    <p:sldId id="699" r:id="rId35"/>
    <p:sldId id="708" r:id="rId36"/>
    <p:sldId id="722" r:id="rId37"/>
    <p:sldId id="792" r:id="rId38"/>
    <p:sldId id="705" r:id="rId39"/>
    <p:sldId id="785" r:id="rId40"/>
    <p:sldId id="786" r:id="rId41"/>
    <p:sldId id="787" r:id="rId42"/>
    <p:sldId id="760" r:id="rId43"/>
    <p:sldId id="770" r:id="rId44"/>
    <p:sldId id="771" r:id="rId45"/>
    <p:sldId id="772" r:id="rId46"/>
    <p:sldId id="773" r:id="rId47"/>
    <p:sldId id="774" r:id="rId48"/>
    <p:sldId id="793" r:id="rId49"/>
    <p:sldId id="800" r:id="rId50"/>
    <p:sldId id="796" r:id="rId51"/>
    <p:sldId id="797" r:id="rId52"/>
    <p:sldId id="726" r:id="rId53"/>
    <p:sldId id="802" r:id="rId54"/>
    <p:sldId id="803" r:id="rId55"/>
    <p:sldId id="804" r:id="rId56"/>
    <p:sldId id="730" r:id="rId57"/>
    <p:sldId id="731" r:id="rId58"/>
    <p:sldId id="732" r:id="rId59"/>
    <p:sldId id="701" r:id="rId60"/>
    <p:sldId id="734" r:id="rId61"/>
    <p:sldId id="702" r:id="rId62"/>
    <p:sldId id="733" r:id="rId63"/>
    <p:sldId id="651" r:id="rId64"/>
    <p:sldId id="650" r:id="rId65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 userDrawn="1">
          <p15:clr>
            <a:srgbClr val="A4A3A4"/>
          </p15:clr>
        </p15:guide>
        <p15:guide id="2" pos="369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9F9F9"/>
    <a:srgbClr val="E7F9FF"/>
    <a:srgbClr val="1087F4"/>
    <a:srgbClr val="99BDCB"/>
    <a:srgbClr val="FFA500"/>
    <a:srgbClr val="743CA6"/>
    <a:srgbClr val="F50CB8"/>
    <a:srgbClr val="98A246"/>
    <a:srgbClr val="4D7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72" y="48"/>
      </p:cViewPr>
      <p:guideLst>
        <p:guide orient="horz" pos="2110"/>
        <p:guide pos="36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tags" Target="tags/tag812.xml"/><Relationship Id="rId7" Type="http://schemas.openxmlformats.org/officeDocument/2006/relationships/slide" Target="slides/slide5.xml"/><Relationship Id="rId69" Type="http://schemas.openxmlformats.org/officeDocument/2006/relationships/commentAuthors" Target="commentAuthors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眉占位符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47174" y="64828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tx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6.xml"/><Relationship Id="rId5" Type="http://schemas.openxmlformats.org/officeDocument/2006/relationships/image" Target="../media/image15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1.xml"/><Relationship Id="rId5" Type="http://schemas.openxmlformats.org/officeDocument/2006/relationships/image" Target="../media/image16.png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tags" Target="../tags/tag71.xml"/><Relationship Id="rId1" Type="http://schemas.openxmlformats.org/officeDocument/2006/relationships/tags" Target="../tags/tag6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2" Type="http://schemas.openxmlformats.org/officeDocument/2006/relationships/notesSlide" Target="../notesSlides/notesSlide2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106.xml"/><Relationship Id="rId4" Type="http://schemas.openxmlformats.org/officeDocument/2006/relationships/tags" Target="../tags/tag75.xml"/><Relationship Id="rId39" Type="http://schemas.openxmlformats.org/officeDocument/2006/relationships/tags" Target="../tags/tag105.xml"/><Relationship Id="rId38" Type="http://schemas.openxmlformats.org/officeDocument/2006/relationships/tags" Target="../tags/tag104.xml"/><Relationship Id="rId37" Type="http://schemas.openxmlformats.org/officeDocument/2006/relationships/tags" Target="../tags/tag103.xml"/><Relationship Id="rId36" Type="http://schemas.openxmlformats.org/officeDocument/2006/relationships/tags" Target="../tags/tag102.xml"/><Relationship Id="rId35" Type="http://schemas.openxmlformats.org/officeDocument/2006/relationships/tags" Target="../tags/tag101.xml"/><Relationship Id="rId34" Type="http://schemas.openxmlformats.org/officeDocument/2006/relationships/image" Target="../media/image21.png"/><Relationship Id="rId33" Type="http://schemas.openxmlformats.org/officeDocument/2006/relationships/tags" Target="../tags/tag100.xml"/><Relationship Id="rId32" Type="http://schemas.openxmlformats.org/officeDocument/2006/relationships/tags" Target="../tags/tag99.xml"/><Relationship Id="rId31" Type="http://schemas.openxmlformats.org/officeDocument/2006/relationships/tags" Target="../tags/tag98.xml"/><Relationship Id="rId30" Type="http://schemas.openxmlformats.org/officeDocument/2006/relationships/tags" Target="../tags/tag97.xml"/><Relationship Id="rId3" Type="http://schemas.openxmlformats.org/officeDocument/2006/relationships/tags" Target="../tags/tag74.xml"/><Relationship Id="rId29" Type="http://schemas.openxmlformats.org/officeDocument/2006/relationships/tags" Target="../tags/tag96.xml"/><Relationship Id="rId28" Type="http://schemas.openxmlformats.org/officeDocument/2006/relationships/tags" Target="../tags/tag95.xml"/><Relationship Id="rId27" Type="http://schemas.openxmlformats.org/officeDocument/2006/relationships/tags" Target="../tags/tag94.xml"/><Relationship Id="rId26" Type="http://schemas.openxmlformats.org/officeDocument/2006/relationships/tags" Target="../tags/tag93.xml"/><Relationship Id="rId25" Type="http://schemas.openxmlformats.org/officeDocument/2006/relationships/tags" Target="../tags/tag92.xml"/><Relationship Id="rId24" Type="http://schemas.openxmlformats.org/officeDocument/2006/relationships/tags" Target="../tags/tag91.xml"/><Relationship Id="rId23" Type="http://schemas.openxmlformats.org/officeDocument/2006/relationships/tags" Target="../tags/tag90.xml"/><Relationship Id="rId22" Type="http://schemas.openxmlformats.org/officeDocument/2006/relationships/tags" Target="../tags/tag89.xml"/><Relationship Id="rId21" Type="http://schemas.openxmlformats.org/officeDocument/2006/relationships/tags" Target="../tags/tag88.xml"/><Relationship Id="rId20" Type="http://schemas.openxmlformats.org/officeDocument/2006/relationships/tags" Target="../tags/tag87.xml"/><Relationship Id="rId2" Type="http://schemas.openxmlformats.org/officeDocument/2006/relationships/tags" Target="../tags/tag73.xml"/><Relationship Id="rId19" Type="http://schemas.openxmlformats.org/officeDocument/2006/relationships/tags" Target="../tags/tag86.xml"/><Relationship Id="rId18" Type="http://schemas.openxmlformats.org/officeDocument/2006/relationships/image" Target="../media/image20.png"/><Relationship Id="rId17" Type="http://schemas.openxmlformats.org/officeDocument/2006/relationships/tags" Target="../tags/tag85.xml"/><Relationship Id="rId16" Type="http://schemas.openxmlformats.org/officeDocument/2006/relationships/image" Target="../media/image19.png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tags" Target="../tags/tag81.xml"/><Relationship Id="rId1" Type="http://schemas.openxmlformats.org/officeDocument/2006/relationships/tags" Target="../tags/tag7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27.xml"/><Relationship Id="rId21" Type="http://schemas.openxmlformats.org/officeDocument/2006/relationships/tags" Target="../tags/tag126.xml"/><Relationship Id="rId20" Type="http://schemas.openxmlformats.org/officeDocument/2006/relationships/tags" Target="../tags/tag125.xml"/><Relationship Id="rId2" Type="http://schemas.openxmlformats.org/officeDocument/2006/relationships/image" Target="../media/image22.png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24.png"/><Relationship Id="rId39" Type="http://schemas.openxmlformats.org/officeDocument/2006/relationships/slideLayout" Target="../slideLayouts/slideLayout2.xml"/><Relationship Id="rId38" Type="http://schemas.openxmlformats.org/officeDocument/2006/relationships/tags" Target="../tags/tag155.xml"/><Relationship Id="rId37" Type="http://schemas.openxmlformats.org/officeDocument/2006/relationships/tags" Target="../tags/tag154.xml"/><Relationship Id="rId36" Type="http://schemas.openxmlformats.org/officeDocument/2006/relationships/tags" Target="../tags/tag153.xml"/><Relationship Id="rId35" Type="http://schemas.openxmlformats.org/officeDocument/2006/relationships/tags" Target="../tags/tag152.xml"/><Relationship Id="rId34" Type="http://schemas.openxmlformats.org/officeDocument/2006/relationships/image" Target="../media/image31.png"/><Relationship Id="rId33" Type="http://schemas.openxmlformats.org/officeDocument/2006/relationships/image" Target="../media/image30.png"/><Relationship Id="rId32" Type="http://schemas.openxmlformats.org/officeDocument/2006/relationships/image" Target="../media/image29.png"/><Relationship Id="rId31" Type="http://schemas.openxmlformats.org/officeDocument/2006/relationships/image" Target="../media/image28.png"/><Relationship Id="rId30" Type="http://schemas.openxmlformats.org/officeDocument/2006/relationships/tags" Target="../tags/tag151.xml"/><Relationship Id="rId3" Type="http://schemas.openxmlformats.org/officeDocument/2006/relationships/tags" Target="../tags/tag129.xml"/><Relationship Id="rId29" Type="http://schemas.openxmlformats.org/officeDocument/2006/relationships/tags" Target="../tags/tag150.xml"/><Relationship Id="rId28" Type="http://schemas.openxmlformats.org/officeDocument/2006/relationships/tags" Target="../tags/tag149.xml"/><Relationship Id="rId27" Type="http://schemas.openxmlformats.org/officeDocument/2006/relationships/tags" Target="../tags/tag148.xml"/><Relationship Id="rId26" Type="http://schemas.openxmlformats.org/officeDocument/2006/relationships/tags" Target="../tags/tag147.xml"/><Relationship Id="rId25" Type="http://schemas.openxmlformats.org/officeDocument/2006/relationships/tags" Target="../tags/tag146.xml"/><Relationship Id="rId24" Type="http://schemas.openxmlformats.org/officeDocument/2006/relationships/image" Target="../media/image27.png"/><Relationship Id="rId23" Type="http://schemas.openxmlformats.org/officeDocument/2006/relationships/image" Target="../media/image26.png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image" Target="../media/image23.png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image" Target="../media/image25.png"/><Relationship Id="rId10" Type="http://schemas.openxmlformats.org/officeDocument/2006/relationships/tags" Target="../tags/tag134.xml"/><Relationship Id="rId1" Type="http://schemas.openxmlformats.org/officeDocument/2006/relationships/tags" Target="../tags/tag12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image" Target="../media/image32.png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3" Type="http://schemas.openxmlformats.org/officeDocument/2006/relationships/slideLayout" Target="../slideLayouts/slideLayout2.xml"/><Relationship Id="rId62" Type="http://schemas.openxmlformats.org/officeDocument/2006/relationships/tags" Target="../tags/tag251.xml"/><Relationship Id="rId61" Type="http://schemas.openxmlformats.org/officeDocument/2006/relationships/tags" Target="../tags/tag250.xml"/><Relationship Id="rId60" Type="http://schemas.openxmlformats.org/officeDocument/2006/relationships/tags" Target="../tags/tag249.xml"/><Relationship Id="rId6" Type="http://schemas.openxmlformats.org/officeDocument/2006/relationships/tags" Target="../tags/tag197.xml"/><Relationship Id="rId59" Type="http://schemas.openxmlformats.org/officeDocument/2006/relationships/tags" Target="../tags/tag248.xml"/><Relationship Id="rId58" Type="http://schemas.openxmlformats.org/officeDocument/2006/relationships/tags" Target="../tags/tag247.xml"/><Relationship Id="rId57" Type="http://schemas.openxmlformats.org/officeDocument/2006/relationships/tags" Target="../tags/tag246.xml"/><Relationship Id="rId56" Type="http://schemas.openxmlformats.org/officeDocument/2006/relationships/tags" Target="../tags/tag245.xml"/><Relationship Id="rId55" Type="http://schemas.openxmlformats.org/officeDocument/2006/relationships/tags" Target="../tags/tag244.xml"/><Relationship Id="rId54" Type="http://schemas.openxmlformats.org/officeDocument/2006/relationships/tags" Target="../tags/tag243.xml"/><Relationship Id="rId53" Type="http://schemas.openxmlformats.org/officeDocument/2006/relationships/tags" Target="../tags/tag242.xml"/><Relationship Id="rId52" Type="http://schemas.openxmlformats.org/officeDocument/2006/relationships/tags" Target="../tags/tag241.xml"/><Relationship Id="rId51" Type="http://schemas.openxmlformats.org/officeDocument/2006/relationships/tags" Target="../tags/tag240.xml"/><Relationship Id="rId50" Type="http://schemas.openxmlformats.org/officeDocument/2006/relationships/tags" Target="../tags/tag239.xml"/><Relationship Id="rId5" Type="http://schemas.openxmlformats.org/officeDocument/2006/relationships/tags" Target="../tags/tag196.xml"/><Relationship Id="rId49" Type="http://schemas.openxmlformats.org/officeDocument/2006/relationships/tags" Target="../tags/tag238.xml"/><Relationship Id="rId48" Type="http://schemas.openxmlformats.org/officeDocument/2006/relationships/tags" Target="../tags/tag237.xml"/><Relationship Id="rId47" Type="http://schemas.openxmlformats.org/officeDocument/2006/relationships/tags" Target="../tags/tag236.xml"/><Relationship Id="rId46" Type="http://schemas.openxmlformats.org/officeDocument/2006/relationships/tags" Target="../tags/tag235.xml"/><Relationship Id="rId45" Type="http://schemas.openxmlformats.org/officeDocument/2006/relationships/image" Target="../media/image34.png"/><Relationship Id="rId44" Type="http://schemas.openxmlformats.org/officeDocument/2006/relationships/tags" Target="../tags/tag234.xml"/><Relationship Id="rId43" Type="http://schemas.openxmlformats.org/officeDocument/2006/relationships/tags" Target="../tags/tag233.xml"/><Relationship Id="rId42" Type="http://schemas.openxmlformats.org/officeDocument/2006/relationships/tags" Target="../tags/tag232.xml"/><Relationship Id="rId41" Type="http://schemas.openxmlformats.org/officeDocument/2006/relationships/tags" Target="../tags/tag231.xml"/><Relationship Id="rId40" Type="http://schemas.openxmlformats.org/officeDocument/2006/relationships/tags" Target="../tags/tag230.xml"/><Relationship Id="rId4" Type="http://schemas.openxmlformats.org/officeDocument/2006/relationships/tags" Target="../tags/tag195.xml"/><Relationship Id="rId39" Type="http://schemas.openxmlformats.org/officeDocument/2006/relationships/tags" Target="../tags/tag229.xml"/><Relationship Id="rId38" Type="http://schemas.openxmlformats.org/officeDocument/2006/relationships/tags" Target="../tags/tag228.xml"/><Relationship Id="rId37" Type="http://schemas.openxmlformats.org/officeDocument/2006/relationships/tags" Target="../tags/tag227.xml"/><Relationship Id="rId36" Type="http://schemas.openxmlformats.org/officeDocument/2006/relationships/tags" Target="../tags/tag226.xml"/><Relationship Id="rId35" Type="http://schemas.openxmlformats.org/officeDocument/2006/relationships/tags" Target="../tags/tag225.xml"/><Relationship Id="rId34" Type="http://schemas.openxmlformats.org/officeDocument/2006/relationships/tags" Target="../tags/tag224.xml"/><Relationship Id="rId33" Type="http://schemas.openxmlformats.org/officeDocument/2006/relationships/tags" Target="../tags/tag223.xml"/><Relationship Id="rId32" Type="http://schemas.openxmlformats.org/officeDocument/2006/relationships/tags" Target="../tags/tag222.xml"/><Relationship Id="rId31" Type="http://schemas.openxmlformats.org/officeDocument/2006/relationships/tags" Target="../tags/tag221.xml"/><Relationship Id="rId30" Type="http://schemas.openxmlformats.org/officeDocument/2006/relationships/tags" Target="../tags/tag220.xml"/><Relationship Id="rId3" Type="http://schemas.openxmlformats.org/officeDocument/2006/relationships/tags" Target="../tags/tag194.xml"/><Relationship Id="rId29" Type="http://schemas.openxmlformats.org/officeDocument/2006/relationships/tags" Target="../tags/tag219.xml"/><Relationship Id="rId28" Type="http://schemas.openxmlformats.org/officeDocument/2006/relationships/tags" Target="../tags/tag218.xml"/><Relationship Id="rId27" Type="http://schemas.openxmlformats.org/officeDocument/2006/relationships/tags" Target="../tags/tag217.xml"/><Relationship Id="rId26" Type="http://schemas.openxmlformats.org/officeDocument/2006/relationships/tags" Target="../tags/tag216.xml"/><Relationship Id="rId25" Type="http://schemas.openxmlformats.org/officeDocument/2006/relationships/tags" Target="../tags/tag215.xml"/><Relationship Id="rId24" Type="http://schemas.openxmlformats.org/officeDocument/2006/relationships/tags" Target="../tags/tag214.xml"/><Relationship Id="rId23" Type="http://schemas.openxmlformats.org/officeDocument/2006/relationships/tags" Target="../tags/tag213.xml"/><Relationship Id="rId22" Type="http://schemas.openxmlformats.org/officeDocument/2006/relationships/tags" Target="../tags/tag212.xml"/><Relationship Id="rId21" Type="http://schemas.openxmlformats.org/officeDocument/2006/relationships/tags" Target="../tags/tag211.xml"/><Relationship Id="rId20" Type="http://schemas.openxmlformats.org/officeDocument/2006/relationships/tags" Target="../tags/tag210.xml"/><Relationship Id="rId2" Type="http://schemas.openxmlformats.org/officeDocument/2006/relationships/tags" Target="../tags/tag193.xml"/><Relationship Id="rId19" Type="http://schemas.openxmlformats.org/officeDocument/2006/relationships/tags" Target="../tags/tag209.xml"/><Relationship Id="rId18" Type="http://schemas.openxmlformats.org/officeDocument/2006/relationships/tags" Target="../tags/tag208.xml"/><Relationship Id="rId17" Type="http://schemas.openxmlformats.org/officeDocument/2006/relationships/image" Target="../media/image33.png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tags" Target="../tags/tag19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image" Target="../media/image35.png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tags" Target="../tags/tag25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tags" Target="../tags/tag266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tags" Target="../tags/tag284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0.xml"/><Relationship Id="rId4" Type="http://schemas.openxmlformats.org/officeDocument/2006/relationships/image" Target="../media/image43.png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9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tags" Target="../tags/tag29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9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tags" Target="../tags/tag295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2.xml"/><Relationship Id="rId4" Type="http://schemas.openxmlformats.org/officeDocument/2006/relationships/image" Target="../media/image46.png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310.xml"/><Relationship Id="rId8" Type="http://schemas.openxmlformats.org/officeDocument/2006/relationships/tags" Target="../tags/tag309.xml"/><Relationship Id="rId7" Type="http://schemas.openxmlformats.org/officeDocument/2006/relationships/tags" Target="../tags/tag308.xml"/><Relationship Id="rId6" Type="http://schemas.openxmlformats.org/officeDocument/2006/relationships/tags" Target="../tags/tag307.xml"/><Relationship Id="rId5" Type="http://schemas.openxmlformats.org/officeDocument/2006/relationships/image" Target="../media/image47.png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25.xml"/><Relationship Id="rId23" Type="http://schemas.openxmlformats.org/officeDocument/2006/relationships/tags" Target="../tags/tag324.xml"/><Relationship Id="rId22" Type="http://schemas.openxmlformats.org/officeDocument/2006/relationships/tags" Target="../tags/tag323.xml"/><Relationship Id="rId21" Type="http://schemas.openxmlformats.org/officeDocument/2006/relationships/tags" Target="../tags/tag322.xml"/><Relationship Id="rId20" Type="http://schemas.openxmlformats.org/officeDocument/2006/relationships/tags" Target="../tags/tag321.xml"/><Relationship Id="rId2" Type="http://schemas.openxmlformats.org/officeDocument/2006/relationships/tags" Target="../tags/tag304.xml"/><Relationship Id="rId19" Type="http://schemas.openxmlformats.org/officeDocument/2006/relationships/tags" Target="../tags/tag320.xml"/><Relationship Id="rId18" Type="http://schemas.openxmlformats.org/officeDocument/2006/relationships/tags" Target="../tags/tag319.xml"/><Relationship Id="rId17" Type="http://schemas.openxmlformats.org/officeDocument/2006/relationships/tags" Target="../tags/tag318.xml"/><Relationship Id="rId16" Type="http://schemas.openxmlformats.org/officeDocument/2006/relationships/tags" Target="../tags/tag317.xml"/><Relationship Id="rId15" Type="http://schemas.openxmlformats.org/officeDocument/2006/relationships/tags" Target="../tags/tag316.xml"/><Relationship Id="rId14" Type="http://schemas.openxmlformats.org/officeDocument/2006/relationships/tags" Target="../tags/tag315.xml"/><Relationship Id="rId13" Type="http://schemas.openxmlformats.org/officeDocument/2006/relationships/tags" Target="../tags/tag314.xml"/><Relationship Id="rId12" Type="http://schemas.openxmlformats.org/officeDocument/2006/relationships/tags" Target="../tags/tag313.xml"/><Relationship Id="rId11" Type="http://schemas.openxmlformats.org/officeDocument/2006/relationships/tags" Target="../tags/tag312.xml"/><Relationship Id="rId10" Type="http://schemas.openxmlformats.org/officeDocument/2006/relationships/tags" Target="../tags/tag311.xml"/><Relationship Id="rId1" Type="http://schemas.openxmlformats.org/officeDocument/2006/relationships/tags" Target="../tags/tag30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tags" Target="../tags/tag329.xml"/><Relationship Id="rId4" Type="http://schemas.openxmlformats.org/officeDocument/2006/relationships/image" Target="../media/image48.png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tags" Target="../tags/tag336.xml"/><Relationship Id="rId7" Type="http://schemas.openxmlformats.org/officeDocument/2006/relationships/tags" Target="../tags/tag335.xml"/><Relationship Id="rId60" Type="http://schemas.openxmlformats.org/officeDocument/2006/relationships/slideLayout" Target="../slideLayouts/slideLayout2.xml"/><Relationship Id="rId6" Type="http://schemas.openxmlformats.org/officeDocument/2006/relationships/tags" Target="../tags/tag334.xml"/><Relationship Id="rId59" Type="http://schemas.openxmlformats.org/officeDocument/2006/relationships/tags" Target="../tags/tag381.xml"/><Relationship Id="rId58" Type="http://schemas.openxmlformats.org/officeDocument/2006/relationships/tags" Target="../tags/tag380.xml"/><Relationship Id="rId57" Type="http://schemas.openxmlformats.org/officeDocument/2006/relationships/tags" Target="../tags/tag379.xml"/><Relationship Id="rId56" Type="http://schemas.openxmlformats.org/officeDocument/2006/relationships/tags" Target="../tags/tag378.xml"/><Relationship Id="rId55" Type="http://schemas.openxmlformats.org/officeDocument/2006/relationships/tags" Target="../tags/tag377.xml"/><Relationship Id="rId54" Type="http://schemas.openxmlformats.org/officeDocument/2006/relationships/tags" Target="../tags/tag376.xml"/><Relationship Id="rId53" Type="http://schemas.openxmlformats.org/officeDocument/2006/relationships/tags" Target="../tags/tag375.xml"/><Relationship Id="rId52" Type="http://schemas.openxmlformats.org/officeDocument/2006/relationships/tags" Target="../tags/tag374.xml"/><Relationship Id="rId51" Type="http://schemas.openxmlformats.org/officeDocument/2006/relationships/tags" Target="../tags/tag373.xml"/><Relationship Id="rId50" Type="http://schemas.openxmlformats.org/officeDocument/2006/relationships/tags" Target="../tags/tag372.xml"/><Relationship Id="rId5" Type="http://schemas.openxmlformats.org/officeDocument/2006/relationships/tags" Target="../tags/tag333.xml"/><Relationship Id="rId49" Type="http://schemas.openxmlformats.org/officeDocument/2006/relationships/tags" Target="../tags/tag371.xml"/><Relationship Id="rId48" Type="http://schemas.openxmlformats.org/officeDocument/2006/relationships/image" Target="../media/image57.png"/><Relationship Id="rId47" Type="http://schemas.openxmlformats.org/officeDocument/2006/relationships/tags" Target="../tags/tag370.xml"/><Relationship Id="rId46" Type="http://schemas.openxmlformats.org/officeDocument/2006/relationships/tags" Target="../tags/tag369.xml"/><Relationship Id="rId45" Type="http://schemas.openxmlformats.org/officeDocument/2006/relationships/tags" Target="../tags/tag368.xml"/><Relationship Id="rId44" Type="http://schemas.openxmlformats.org/officeDocument/2006/relationships/tags" Target="../tags/tag367.xml"/><Relationship Id="rId43" Type="http://schemas.openxmlformats.org/officeDocument/2006/relationships/tags" Target="../tags/tag366.xml"/><Relationship Id="rId42" Type="http://schemas.openxmlformats.org/officeDocument/2006/relationships/tags" Target="../tags/tag365.xml"/><Relationship Id="rId41" Type="http://schemas.openxmlformats.org/officeDocument/2006/relationships/image" Target="../media/image56.png"/><Relationship Id="rId40" Type="http://schemas.openxmlformats.org/officeDocument/2006/relationships/tags" Target="../tags/tag364.xml"/><Relationship Id="rId4" Type="http://schemas.openxmlformats.org/officeDocument/2006/relationships/tags" Target="../tags/tag332.xml"/><Relationship Id="rId39" Type="http://schemas.openxmlformats.org/officeDocument/2006/relationships/tags" Target="../tags/tag363.xml"/><Relationship Id="rId38" Type="http://schemas.openxmlformats.org/officeDocument/2006/relationships/tags" Target="../tags/tag362.xml"/><Relationship Id="rId37" Type="http://schemas.openxmlformats.org/officeDocument/2006/relationships/tags" Target="../tags/tag361.xml"/><Relationship Id="rId36" Type="http://schemas.openxmlformats.org/officeDocument/2006/relationships/tags" Target="../tags/tag360.xml"/><Relationship Id="rId35" Type="http://schemas.openxmlformats.org/officeDocument/2006/relationships/tags" Target="../tags/tag359.xml"/><Relationship Id="rId34" Type="http://schemas.openxmlformats.org/officeDocument/2006/relationships/tags" Target="../tags/tag358.xml"/><Relationship Id="rId33" Type="http://schemas.openxmlformats.org/officeDocument/2006/relationships/image" Target="../media/image55.png"/><Relationship Id="rId32" Type="http://schemas.openxmlformats.org/officeDocument/2006/relationships/tags" Target="../tags/tag357.xml"/><Relationship Id="rId31" Type="http://schemas.openxmlformats.org/officeDocument/2006/relationships/tags" Target="../tags/tag356.xml"/><Relationship Id="rId30" Type="http://schemas.openxmlformats.org/officeDocument/2006/relationships/tags" Target="../tags/tag355.xml"/><Relationship Id="rId3" Type="http://schemas.openxmlformats.org/officeDocument/2006/relationships/image" Target="../media/image51.png"/><Relationship Id="rId29" Type="http://schemas.openxmlformats.org/officeDocument/2006/relationships/tags" Target="../tags/tag354.xml"/><Relationship Id="rId28" Type="http://schemas.openxmlformats.org/officeDocument/2006/relationships/tags" Target="../tags/tag353.xml"/><Relationship Id="rId27" Type="http://schemas.openxmlformats.org/officeDocument/2006/relationships/tags" Target="../tags/tag352.xml"/><Relationship Id="rId26" Type="http://schemas.openxmlformats.org/officeDocument/2006/relationships/tags" Target="../tags/tag351.xml"/><Relationship Id="rId25" Type="http://schemas.openxmlformats.org/officeDocument/2006/relationships/image" Target="../media/image54.png"/><Relationship Id="rId24" Type="http://schemas.openxmlformats.org/officeDocument/2006/relationships/tags" Target="../tags/tag350.xml"/><Relationship Id="rId23" Type="http://schemas.openxmlformats.org/officeDocument/2006/relationships/tags" Target="../tags/tag349.xml"/><Relationship Id="rId22" Type="http://schemas.openxmlformats.org/officeDocument/2006/relationships/tags" Target="../tags/tag348.xml"/><Relationship Id="rId21" Type="http://schemas.openxmlformats.org/officeDocument/2006/relationships/tags" Target="../tags/tag347.xml"/><Relationship Id="rId20" Type="http://schemas.openxmlformats.org/officeDocument/2006/relationships/tags" Target="../tags/tag346.xml"/><Relationship Id="rId2" Type="http://schemas.openxmlformats.org/officeDocument/2006/relationships/tags" Target="../tags/tag331.xml"/><Relationship Id="rId19" Type="http://schemas.openxmlformats.org/officeDocument/2006/relationships/tags" Target="../tags/tag345.xml"/><Relationship Id="rId18" Type="http://schemas.openxmlformats.org/officeDocument/2006/relationships/tags" Target="../tags/tag344.xml"/><Relationship Id="rId17" Type="http://schemas.openxmlformats.org/officeDocument/2006/relationships/image" Target="../media/image53.png"/><Relationship Id="rId16" Type="http://schemas.openxmlformats.org/officeDocument/2006/relationships/tags" Target="../tags/tag343.xml"/><Relationship Id="rId15" Type="http://schemas.openxmlformats.org/officeDocument/2006/relationships/tags" Target="../tags/tag342.xml"/><Relationship Id="rId14" Type="http://schemas.openxmlformats.org/officeDocument/2006/relationships/tags" Target="../tags/tag341.xml"/><Relationship Id="rId13" Type="http://schemas.openxmlformats.org/officeDocument/2006/relationships/tags" Target="../tags/tag340.xml"/><Relationship Id="rId12" Type="http://schemas.openxmlformats.org/officeDocument/2006/relationships/tags" Target="../tags/tag339.xml"/><Relationship Id="rId11" Type="http://schemas.openxmlformats.org/officeDocument/2006/relationships/tags" Target="../tags/tag338.xml"/><Relationship Id="rId10" Type="http://schemas.openxmlformats.org/officeDocument/2006/relationships/tags" Target="../tags/tag337.xml"/><Relationship Id="rId1" Type="http://schemas.openxmlformats.org/officeDocument/2006/relationships/tags" Target="../tags/tag330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tags" Target="../tags/tag38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image" Target="../media/image61.png"/><Relationship Id="rId5" Type="http://schemas.openxmlformats.org/officeDocument/2006/relationships/tags" Target="../tags/tag388.xml"/><Relationship Id="rId4" Type="http://schemas.openxmlformats.org/officeDocument/2006/relationships/image" Target="../media/image60.png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394.xml"/><Relationship Id="rId12" Type="http://schemas.openxmlformats.org/officeDocument/2006/relationships/tags" Target="../tags/tag393.xml"/><Relationship Id="rId11" Type="http://schemas.openxmlformats.org/officeDocument/2006/relationships/tags" Target="../tags/tag392.xml"/><Relationship Id="rId10" Type="http://schemas.openxmlformats.org/officeDocument/2006/relationships/image" Target="../media/image62.png"/><Relationship Id="rId1" Type="http://schemas.openxmlformats.org/officeDocument/2006/relationships/tags" Target="../tags/tag385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tags" Target="../tags/tag401.xml"/><Relationship Id="rId7" Type="http://schemas.openxmlformats.org/officeDocument/2006/relationships/image" Target="../media/image63.png"/><Relationship Id="rId6" Type="http://schemas.openxmlformats.org/officeDocument/2006/relationships/tags" Target="../tags/tag400.xml"/><Relationship Id="rId5" Type="http://schemas.openxmlformats.org/officeDocument/2006/relationships/tags" Target="../tags/tag399.xml"/><Relationship Id="rId4" Type="http://schemas.openxmlformats.org/officeDocument/2006/relationships/tags" Target="../tags/tag398.xml"/><Relationship Id="rId3" Type="http://schemas.openxmlformats.org/officeDocument/2006/relationships/tags" Target="../tags/tag397.xml"/><Relationship Id="rId2" Type="http://schemas.openxmlformats.org/officeDocument/2006/relationships/tags" Target="../tags/tag396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5.png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tags" Target="../tags/tag395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411.xml"/><Relationship Id="rId8" Type="http://schemas.openxmlformats.org/officeDocument/2006/relationships/image" Target="../media/image66.png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8.png"/><Relationship Id="rId11" Type="http://schemas.openxmlformats.org/officeDocument/2006/relationships/tags" Target="../tags/tag412.xml"/><Relationship Id="rId10" Type="http://schemas.openxmlformats.org/officeDocument/2006/relationships/image" Target="../media/image67.png"/><Relationship Id="rId1" Type="http://schemas.openxmlformats.org/officeDocument/2006/relationships/tags" Target="../tags/tag40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image" Target="../media/image69.png"/><Relationship Id="rId43" Type="http://schemas.openxmlformats.org/officeDocument/2006/relationships/slideLayout" Target="../slideLayouts/slideLayout2.xml"/><Relationship Id="rId42" Type="http://schemas.openxmlformats.org/officeDocument/2006/relationships/tags" Target="../tags/tag451.xml"/><Relationship Id="rId41" Type="http://schemas.openxmlformats.org/officeDocument/2006/relationships/tags" Target="../tags/tag450.xml"/><Relationship Id="rId40" Type="http://schemas.openxmlformats.org/officeDocument/2006/relationships/tags" Target="../tags/tag449.xml"/><Relationship Id="rId4" Type="http://schemas.openxmlformats.org/officeDocument/2006/relationships/tags" Target="../tags/tag416.xml"/><Relationship Id="rId39" Type="http://schemas.openxmlformats.org/officeDocument/2006/relationships/tags" Target="../tags/tag448.xml"/><Relationship Id="rId38" Type="http://schemas.openxmlformats.org/officeDocument/2006/relationships/tags" Target="../tags/tag447.xml"/><Relationship Id="rId37" Type="http://schemas.openxmlformats.org/officeDocument/2006/relationships/tags" Target="../tags/tag446.xml"/><Relationship Id="rId36" Type="http://schemas.openxmlformats.org/officeDocument/2006/relationships/tags" Target="../tags/tag445.xml"/><Relationship Id="rId35" Type="http://schemas.openxmlformats.org/officeDocument/2006/relationships/tags" Target="../tags/tag444.xml"/><Relationship Id="rId34" Type="http://schemas.openxmlformats.org/officeDocument/2006/relationships/tags" Target="../tags/tag443.xml"/><Relationship Id="rId33" Type="http://schemas.openxmlformats.org/officeDocument/2006/relationships/tags" Target="../tags/tag442.xml"/><Relationship Id="rId32" Type="http://schemas.openxmlformats.org/officeDocument/2006/relationships/tags" Target="../tags/tag441.xml"/><Relationship Id="rId31" Type="http://schemas.openxmlformats.org/officeDocument/2006/relationships/tags" Target="../tags/tag440.xml"/><Relationship Id="rId30" Type="http://schemas.openxmlformats.org/officeDocument/2006/relationships/image" Target="../media/image71.png"/><Relationship Id="rId3" Type="http://schemas.openxmlformats.org/officeDocument/2006/relationships/tags" Target="../tags/tag415.xml"/><Relationship Id="rId29" Type="http://schemas.openxmlformats.org/officeDocument/2006/relationships/tags" Target="../tags/tag439.xml"/><Relationship Id="rId28" Type="http://schemas.openxmlformats.org/officeDocument/2006/relationships/tags" Target="../tags/tag438.xml"/><Relationship Id="rId27" Type="http://schemas.openxmlformats.org/officeDocument/2006/relationships/tags" Target="../tags/tag437.xml"/><Relationship Id="rId26" Type="http://schemas.openxmlformats.org/officeDocument/2006/relationships/tags" Target="../tags/tag436.xml"/><Relationship Id="rId25" Type="http://schemas.openxmlformats.org/officeDocument/2006/relationships/tags" Target="../tags/tag435.xml"/><Relationship Id="rId24" Type="http://schemas.openxmlformats.org/officeDocument/2006/relationships/tags" Target="../tags/tag434.xml"/><Relationship Id="rId23" Type="http://schemas.openxmlformats.org/officeDocument/2006/relationships/tags" Target="../tags/tag433.xml"/><Relationship Id="rId22" Type="http://schemas.openxmlformats.org/officeDocument/2006/relationships/tags" Target="../tags/tag432.xml"/><Relationship Id="rId21" Type="http://schemas.openxmlformats.org/officeDocument/2006/relationships/tags" Target="../tags/tag431.xml"/><Relationship Id="rId20" Type="http://schemas.openxmlformats.org/officeDocument/2006/relationships/tags" Target="../tags/tag430.xml"/><Relationship Id="rId2" Type="http://schemas.openxmlformats.org/officeDocument/2006/relationships/tags" Target="../tags/tag414.xml"/><Relationship Id="rId19" Type="http://schemas.openxmlformats.org/officeDocument/2006/relationships/image" Target="../media/image70.png"/><Relationship Id="rId18" Type="http://schemas.openxmlformats.org/officeDocument/2006/relationships/tags" Target="../tags/tag429.xml"/><Relationship Id="rId17" Type="http://schemas.openxmlformats.org/officeDocument/2006/relationships/tags" Target="../tags/tag428.xml"/><Relationship Id="rId16" Type="http://schemas.openxmlformats.org/officeDocument/2006/relationships/tags" Target="../tags/tag427.xml"/><Relationship Id="rId15" Type="http://schemas.openxmlformats.org/officeDocument/2006/relationships/tags" Target="../tags/tag426.xml"/><Relationship Id="rId14" Type="http://schemas.openxmlformats.org/officeDocument/2006/relationships/tags" Target="../tags/tag425.xml"/><Relationship Id="rId13" Type="http://schemas.openxmlformats.org/officeDocument/2006/relationships/tags" Target="../tags/tag424.xml"/><Relationship Id="rId12" Type="http://schemas.openxmlformats.org/officeDocument/2006/relationships/tags" Target="../tags/tag423.xml"/><Relationship Id="rId11" Type="http://schemas.openxmlformats.org/officeDocument/2006/relationships/tags" Target="../tags/tag422.xml"/><Relationship Id="rId10" Type="http://schemas.openxmlformats.org/officeDocument/2006/relationships/tags" Target="../tags/tag421.xml"/><Relationship Id="rId1" Type="http://schemas.openxmlformats.org/officeDocument/2006/relationships/tags" Target="../tags/tag413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image" Target="../media/image73.png"/><Relationship Id="rId5" Type="http://schemas.openxmlformats.org/officeDocument/2006/relationships/tags" Target="../tags/tag455.xml"/><Relationship Id="rId4" Type="http://schemas.openxmlformats.org/officeDocument/2006/relationships/image" Target="../media/image72.png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4.png"/><Relationship Id="rId1" Type="http://schemas.openxmlformats.org/officeDocument/2006/relationships/tags" Target="../tags/tag45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78.png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tags" Target="../tags/tag462.xml"/><Relationship Id="rId3" Type="http://schemas.openxmlformats.org/officeDocument/2006/relationships/tags" Target="../tags/tag461.xml"/><Relationship Id="rId2" Type="http://schemas.openxmlformats.org/officeDocument/2006/relationships/tags" Target="../tags/tag460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463.xml"/><Relationship Id="rId10" Type="http://schemas.openxmlformats.org/officeDocument/2006/relationships/image" Target="../media/image80.png"/><Relationship Id="rId1" Type="http://schemas.openxmlformats.org/officeDocument/2006/relationships/tags" Target="../tags/tag459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tags" Target="../tags/tag468.xml"/><Relationship Id="rId7" Type="http://schemas.openxmlformats.org/officeDocument/2006/relationships/image" Target="../media/image83.png"/><Relationship Id="rId6" Type="http://schemas.openxmlformats.org/officeDocument/2006/relationships/image" Target="../media/image82.png"/><Relationship Id="rId5" Type="http://schemas.openxmlformats.org/officeDocument/2006/relationships/tags" Target="../tags/tag467.xml"/><Relationship Id="rId4" Type="http://schemas.openxmlformats.org/officeDocument/2006/relationships/image" Target="../media/image81.png"/><Relationship Id="rId3" Type="http://schemas.openxmlformats.org/officeDocument/2006/relationships/tags" Target="../tags/tag466.xml"/><Relationship Id="rId2" Type="http://schemas.openxmlformats.org/officeDocument/2006/relationships/tags" Target="../tags/tag465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64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476.xml"/><Relationship Id="rId8" Type="http://schemas.openxmlformats.org/officeDocument/2006/relationships/tags" Target="../tags/tag475.xml"/><Relationship Id="rId7" Type="http://schemas.openxmlformats.org/officeDocument/2006/relationships/tags" Target="../tags/tag474.xml"/><Relationship Id="rId6" Type="http://schemas.openxmlformats.org/officeDocument/2006/relationships/tags" Target="../tags/tag473.xml"/><Relationship Id="rId5" Type="http://schemas.openxmlformats.org/officeDocument/2006/relationships/tags" Target="../tags/tag472.xml"/><Relationship Id="rId4" Type="http://schemas.openxmlformats.org/officeDocument/2006/relationships/image" Target="../media/image47.png"/><Relationship Id="rId3" Type="http://schemas.openxmlformats.org/officeDocument/2006/relationships/tags" Target="../tags/tag471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490.xml"/><Relationship Id="rId22" Type="http://schemas.openxmlformats.org/officeDocument/2006/relationships/tags" Target="../tags/tag489.xml"/><Relationship Id="rId21" Type="http://schemas.openxmlformats.org/officeDocument/2006/relationships/tags" Target="../tags/tag488.xml"/><Relationship Id="rId20" Type="http://schemas.openxmlformats.org/officeDocument/2006/relationships/tags" Target="../tags/tag487.xml"/><Relationship Id="rId2" Type="http://schemas.openxmlformats.org/officeDocument/2006/relationships/tags" Target="../tags/tag470.xml"/><Relationship Id="rId19" Type="http://schemas.openxmlformats.org/officeDocument/2006/relationships/tags" Target="../tags/tag486.xml"/><Relationship Id="rId18" Type="http://schemas.openxmlformats.org/officeDocument/2006/relationships/tags" Target="../tags/tag485.xml"/><Relationship Id="rId17" Type="http://schemas.openxmlformats.org/officeDocument/2006/relationships/tags" Target="../tags/tag484.xml"/><Relationship Id="rId16" Type="http://schemas.openxmlformats.org/officeDocument/2006/relationships/tags" Target="../tags/tag483.xml"/><Relationship Id="rId15" Type="http://schemas.openxmlformats.org/officeDocument/2006/relationships/tags" Target="../tags/tag482.xml"/><Relationship Id="rId14" Type="http://schemas.openxmlformats.org/officeDocument/2006/relationships/tags" Target="../tags/tag481.xml"/><Relationship Id="rId13" Type="http://schemas.openxmlformats.org/officeDocument/2006/relationships/tags" Target="../tags/tag480.xml"/><Relationship Id="rId12" Type="http://schemas.openxmlformats.org/officeDocument/2006/relationships/tags" Target="../tags/tag479.xml"/><Relationship Id="rId11" Type="http://schemas.openxmlformats.org/officeDocument/2006/relationships/tags" Target="../tags/tag478.xml"/><Relationship Id="rId10" Type="http://schemas.openxmlformats.org/officeDocument/2006/relationships/tags" Target="../tags/tag477.xml"/><Relationship Id="rId1" Type="http://schemas.openxmlformats.org/officeDocument/2006/relationships/tags" Target="../tags/tag46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496.xml"/><Relationship Id="rId8" Type="http://schemas.openxmlformats.org/officeDocument/2006/relationships/image" Target="../media/image87.png"/><Relationship Id="rId7" Type="http://schemas.openxmlformats.org/officeDocument/2006/relationships/tags" Target="../tags/tag495.xml"/><Relationship Id="rId6" Type="http://schemas.openxmlformats.org/officeDocument/2006/relationships/image" Target="../media/image86.png"/><Relationship Id="rId5" Type="http://schemas.openxmlformats.org/officeDocument/2006/relationships/tags" Target="../tags/tag494.xml"/><Relationship Id="rId4" Type="http://schemas.openxmlformats.org/officeDocument/2006/relationships/image" Target="../media/image85.png"/><Relationship Id="rId3" Type="http://schemas.openxmlformats.org/officeDocument/2006/relationships/tags" Target="../tags/tag493.xml"/><Relationship Id="rId2" Type="http://schemas.openxmlformats.org/officeDocument/2006/relationships/tags" Target="../tags/tag49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500.xml"/><Relationship Id="rId13" Type="http://schemas.openxmlformats.org/officeDocument/2006/relationships/tags" Target="../tags/tag499.xml"/><Relationship Id="rId12" Type="http://schemas.openxmlformats.org/officeDocument/2006/relationships/tags" Target="../tags/tag498.xml"/><Relationship Id="rId11" Type="http://schemas.openxmlformats.org/officeDocument/2006/relationships/tags" Target="../tags/tag497.xml"/><Relationship Id="rId10" Type="http://schemas.openxmlformats.org/officeDocument/2006/relationships/image" Target="../media/image88.png"/><Relationship Id="rId1" Type="http://schemas.openxmlformats.org/officeDocument/2006/relationships/tags" Target="../tags/tag491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tags" Target="../tags/tag501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tags" Target="../tags/tag510.xml"/><Relationship Id="rId7" Type="http://schemas.openxmlformats.org/officeDocument/2006/relationships/tags" Target="../tags/tag509.xml"/><Relationship Id="rId6" Type="http://schemas.openxmlformats.org/officeDocument/2006/relationships/tags" Target="../tags/tag508.xml"/><Relationship Id="rId53" Type="http://schemas.openxmlformats.org/officeDocument/2006/relationships/notesSlide" Target="../notesSlides/notesSlide3.xml"/><Relationship Id="rId52" Type="http://schemas.openxmlformats.org/officeDocument/2006/relationships/slideLayout" Target="../slideLayouts/slideLayout2.xml"/><Relationship Id="rId51" Type="http://schemas.openxmlformats.org/officeDocument/2006/relationships/tags" Target="../tags/tag548.xml"/><Relationship Id="rId50" Type="http://schemas.openxmlformats.org/officeDocument/2006/relationships/tags" Target="../tags/tag547.xml"/><Relationship Id="rId5" Type="http://schemas.openxmlformats.org/officeDocument/2006/relationships/tags" Target="../tags/tag507.xml"/><Relationship Id="rId49" Type="http://schemas.openxmlformats.org/officeDocument/2006/relationships/tags" Target="../tags/tag546.xml"/><Relationship Id="rId48" Type="http://schemas.openxmlformats.org/officeDocument/2006/relationships/tags" Target="../tags/tag545.xml"/><Relationship Id="rId47" Type="http://schemas.openxmlformats.org/officeDocument/2006/relationships/tags" Target="../tags/tag544.xml"/><Relationship Id="rId46" Type="http://schemas.openxmlformats.org/officeDocument/2006/relationships/tags" Target="../tags/tag543.xml"/><Relationship Id="rId45" Type="http://schemas.openxmlformats.org/officeDocument/2006/relationships/tags" Target="../tags/tag542.xml"/><Relationship Id="rId44" Type="http://schemas.openxmlformats.org/officeDocument/2006/relationships/tags" Target="../tags/tag541.xml"/><Relationship Id="rId43" Type="http://schemas.openxmlformats.org/officeDocument/2006/relationships/tags" Target="../tags/tag540.xml"/><Relationship Id="rId42" Type="http://schemas.openxmlformats.org/officeDocument/2006/relationships/tags" Target="../tags/tag539.xml"/><Relationship Id="rId41" Type="http://schemas.openxmlformats.org/officeDocument/2006/relationships/image" Target="../media/image94.png"/><Relationship Id="rId40" Type="http://schemas.openxmlformats.org/officeDocument/2006/relationships/tags" Target="../tags/tag538.xml"/><Relationship Id="rId4" Type="http://schemas.openxmlformats.org/officeDocument/2006/relationships/tags" Target="../tags/tag506.xml"/><Relationship Id="rId39" Type="http://schemas.openxmlformats.org/officeDocument/2006/relationships/tags" Target="../tags/tag537.xml"/><Relationship Id="rId38" Type="http://schemas.openxmlformats.org/officeDocument/2006/relationships/tags" Target="../tags/tag536.xml"/><Relationship Id="rId37" Type="http://schemas.openxmlformats.org/officeDocument/2006/relationships/tags" Target="../tags/tag535.xml"/><Relationship Id="rId36" Type="http://schemas.openxmlformats.org/officeDocument/2006/relationships/tags" Target="../tags/tag534.xml"/><Relationship Id="rId35" Type="http://schemas.openxmlformats.org/officeDocument/2006/relationships/tags" Target="../tags/tag533.xml"/><Relationship Id="rId34" Type="http://schemas.openxmlformats.org/officeDocument/2006/relationships/tags" Target="../tags/tag532.xml"/><Relationship Id="rId33" Type="http://schemas.openxmlformats.org/officeDocument/2006/relationships/image" Target="../media/image93.png"/><Relationship Id="rId32" Type="http://schemas.openxmlformats.org/officeDocument/2006/relationships/tags" Target="../tags/tag531.xml"/><Relationship Id="rId31" Type="http://schemas.openxmlformats.org/officeDocument/2006/relationships/tags" Target="../tags/tag530.xml"/><Relationship Id="rId30" Type="http://schemas.openxmlformats.org/officeDocument/2006/relationships/tags" Target="../tags/tag529.xml"/><Relationship Id="rId3" Type="http://schemas.openxmlformats.org/officeDocument/2006/relationships/tags" Target="../tags/tag505.xml"/><Relationship Id="rId29" Type="http://schemas.openxmlformats.org/officeDocument/2006/relationships/tags" Target="../tags/tag528.xml"/><Relationship Id="rId28" Type="http://schemas.openxmlformats.org/officeDocument/2006/relationships/tags" Target="../tags/tag527.xml"/><Relationship Id="rId27" Type="http://schemas.openxmlformats.org/officeDocument/2006/relationships/tags" Target="../tags/tag526.xml"/><Relationship Id="rId26" Type="http://schemas.openxmlformats.org/officeDocument/2006/relationships/tags" Target="../tags/tag525.xml"/><Relationship Id="rId25" Type="http://schemas.openxmlformats.org/officeDocument/2006/relationships/image" Target="../media/image92.png"/><Relationship Id="rId24" Type="http://schemas.openxmlformats.org/officeDocument/2006/relationships/tags" Target="../tags/tag524.xml"/><Relationship Id="rId23" Type="http://schemas.openxmlformats.org/officeDocument/2006/relationships/tags" Target="../tags/tag523.xml"/><Relationship Id="rId22" Type="http://schemas.openxmlformats.org/officeDocument/2006/relationships/tags" Target="../tags/tag522.xml"/><Relationship Id="rId21" Type="http://schemas.openxmlformats.org/officeDocument/2006/relationships/tags" Target="../tags/tag521.xml"/><Relationship Id="rId20" Type="http://schemas.openxmlformats.org/officeDocument/2006/relationships/tags" Target="../tags/tag520.xml"/><Relationship Id="rId2" Type="http://schemas.openxmlformats.org/officeDocument/2006/relationships/tags" Target="../tags/tag504.xml"/><Relationship Id="rId19" Type="http://schemas.openxmlformats.org/officeDocument/2006/relationships/tags" Target="../tags/tag519.xml"/><Relationship Id="rId18" Type="http://schemas.openxmlformats.org/officeDocument/2006/relationships/tags" Target="../tags/tag518.xml"/><Relationship Id="rId17" Type="http://schemas.openxmlformats.org/officeDocument/2006/relationships/tags" Target="../tags/tag517.xml"/><Relationship Id="rId16" Type="http://schemas.openxmlformats.org/officeDocument/2006/relationships/tags" Target="../tags/tag516.xml"/><Relationship Id="rId15" Type="http://schemas.openxmlformats.org/officeDocument/2006/relationships/tags" Target="../tags/tag515.xml"/><Relationship Id="rId14" Type="http://schemas.openxmlformats.org/officeDocument/2006/relationships/tags" Target="../tags/tag514.xml"/><Relationship Id="rId13" Type="http://schemas.openxmlformats.org/officeDocument/2006/relationships/tags" Target="../tags/tag513.xml"/><Relationship Id="rId12" Type="http://schemas.openxmlformats.org/officeDocument/2006/relationships/tags" Target="../tags/tag512.xml"/><Relationship Id="rId11" Type="http://schemas.openxmlformats.org/officeDocument/2006/relationships/tags" Target="../tags/tag511.xml"/><Relationship Id="rId10" Type="http://schemas.openxmlformats.org/officeDocument/2006/relationships/image" Target="../media/image91.png"/><Relationship Id="rId1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555.xml"/><Relationship Id="rId8" Type="http://schemas.openxmlformats.org/officeDocument/2006/relationships/tags" Target="../tags/tag554.xml"/><Relationship Id="rId7" Type="http://schemas.openxmlformats.org/officeDocument/2006/relationships/tags" Target="../tags/tag553.xml"/><Relationship Id="rId6" Type="http://schemas.openxmlformats.org/officeDocument/2006/relationships/tags" Target="../tags/tag552.xml"/><Relationship Id="rId53" Type="http://schemas.openxmlformats.org/officeDocument/2006/relationships/notesSlide" Target="../notesSlides/notesSlide4.xml"/><Relationship Id="rId52" Type="http://schemas.openxmlformats.org/officeDocument/2006/relationships/slideLayout" Target="../slideLayouts/slideLayout2.xml"/><Relationship Id="rId51" Type="http://schemas.openxmlformats.org/officeDocument/2006/relationships/tags" Target="../tags/tag593.xml"/><Relationship Id="rId50" Type="http://schemas.openxmlformats.org/officeDocument/2006/relationships/tags" Target="../tags/tag592.xml"/><Relationship Id="rId5" Type="http://schemas.openxmlformats.org/officeDocument/2006/relationships/tags" Target="../tags/tag551.xml"/><Relationship Id="rId49" Type="http://schemas.openxmlformats.org/officeDocument/2006/relationships/tags" Target="../tags/tag591.xml"/><Relationship Id="rId48" Type="http://schemas.openxmlformats.org/officeDocument/2006/relationships/tags" Target="../tags/tag590.xml"/><Relationship Id="rId47" Type="http://schemas.openxmlformats.org/officeDocument/2006/relationships/tags" Target="../tags/tag589.xml"/><Relationship Id="rId46" Type="http://schemas.openxmlformats.org/officeDocument/2006/relationships/tags" Target="../tags/tag588.xml"/><Relationship Id="rId45" Type="http://schemas.openxmlformats.org/officeDocument/2006/relationships/tags" Target="../tags/tag587.xml"/><Relationship Id="rId44" Type="http://schemas.openxmlformats.org/officeDocument/2006/relationships/tags" Target="../tags/tag586.xml"/><Relationship Id="rId43" Type="http://schemas.openxmlformats.org/officeDocument/2006/relationships/tags" Target="../tags/tag585.xml"/><Relationship Id="rId42" Type="http://schemas.openxmlformats.org/officeDocument/2006/relationships/tags" Target="../tags/tag584.xml"/><Relationship Id="rId41" Type="http://schemas.openxmlformats.org/officeDocument/2006/relationships/tags" Target="../tags/tag583.xml"/><Relationship Id="rId40" Type="http://schemas.openxmlformats.org/officeDocument/2006/relationships/tags" Target="../tags/tag582.xml"/><Relationship Id="rId4" Type="http://schemas.openxmlformats.org/officeDocument/2006/relationships/image" Target="../media/image96.png"/><Relationship Id="rId39" Type="http://schemas.openxmlformats.org/officeDocument/2006/relationships/tags" Target="../tags/tag581.xml"/><Relationship Id="rId38" Type="http://schemas.openxmlformats.org/officeDocument/2006/relationships/tags" Target="../tags/tag580.xml"/><Relationship Id="rId37" Type="http://schemas.openxmlformats.org/officeDocument/2006/relationships/tags" Target="../tags/tag579.xml"/><Relationship Id="rId36" Type="http://schemas.openxmlformats.org/officeDocument/2006/relationships/tags" Target="../tags/tag578.xml"/><Relationship Id="rId35" Type="http://schemas.openxmlformats.org/officeDocument/2006/relationships/tags" Target="../tags/tag577.xml"/><Relationship Id="rId34" Type="http://schemas.openxmlformats.org/officeDocument/2006/relationships/tags" Target="../tags/tag576.xml"/><Relationship Id="rId33" Type="http://schemas.openxmlformats.org/officeDocument/2006/relationships/tags" Target="../tags/tag575.xml"/><Relationship Id="rId32" Type="http://schemas.openxmlformats.org/officeDocument/2006/relationships/tags" Target="../tags/tag574.xml"/><Relationship Id="rId31" Type="http://schemas.openxmlformats.org/officeDocument/2006/relationships/tags" Target="../tags/tag573.xml"/><Relationship Id="rId30" Type="http://schemas.openxmlformats.org/officeDocument/2006/relationships/tags" Target="../tags/tag572.xml"/><Relationship Id="rId3" Type="http://schemas.openxmlformats.org/officeDocument/2006/relationships/tags" Target="../tags/tag550.xml"/><Relationship Id="rId29" Type="http://schemas.openxmlformats.org/officeDocument/2006/relationships/tags" Target="../tags/tag571.xml"/><Relationship Id="rId28" Type="http://schemas.openxmlformats.org/officeDocument/2006/relationships/tags" Target="../tags/tag570.xml"/><Relationship Id="rId27" Type="http://schemas.openxmlformats.org/officeDocument/2006/relationships/tags" Target="../tags/tag569.xml"/><Relationship Id="rId26" Type="http://schemas.openxmlformats.org/officeDocument/2006/relationships/tags" Target="../tags/tag568.xml"/><Relationship Id="rId25" Type="http://schemas.openxmlformats.org/officeDocument/2006/relationships/tags" Target="../tags/tag567.xml"/><Relationship Id="rId24" Type="http://schemas.openxmlformats.org/officeDocument/2006/relationships/image" Target="../media/image100.png"/><Relationship Id="rId23" Type="http://schemas.openxmlformats.org/officeDocument/2006/relationships/tags" Target="../tags/tag566.xml"/><Relationship Id="rId22" Type="http://schemas.openxmlformats.org/officeDocument/2006/relationships/image" Target="../media/image99.png"/><Relationship Id="rId21" Type="http://schemas.openxmlformats.org/officeDocument/2006/relationships/tags" Target="../tags/tag565.xml"/><Relationship Id="rId20" Type="http://schemas.openxmlformats.org/officeDocument/2006/relationships/tags" Target="../tags/tag564.xml"/><Relationship Id="rId2" Type="http://schemas.openxmlformats.org/officeDocument/2006/relationships/image" Target="../media/image95.png"/><Relationship Id="rId19" Type="http://schemas.openxmlformats.org/officeDocument/2006/relationships/tags" Target="../tags/tag563.xml"/><Relationship Id="rId18" Type="http://schemas.openxmlformats.org/officeDocument/2006/relationships/tags" Target="../tags/tag562.xml"/><Relationship Id="rId17" Type="http://schemas.openxmlformats.org/officeDocument/2006/relationships/tags" Target="../tags/tag561.xml"/><Relationship Id="rId16" Type="http://schemas.openxmlformats.org/officeDocument/2006/relationships/tags" Target="../tags/tag560.xml"/><Relationship Id="rId15" Type="http://schemas.openxmlformats.org/officeDocument/2006/relationships/image" Target="../media/image98.png"/><Relationship Id="rId14" Type="http://schemas.openxmlformats.org/officeDocument/2006/relationships/tags" Target="../tags/tag559.xml"/><Relationship Id="rId13" Type="http://schemas.openxmlformats.org/officeDocument/2006/relationships/image" Target="../media/image97.png"/><Relationship Id="rId12" Type="http://schemas.openxmlformats.org/officeDocument/2006/relationships/tags" Target="../tags/tag558.xml"/><Relationship Id="rId11" Type="http://schemas.openxmlformats.org/officeDocument/2006/relationships/tags" Target="../tags/tag557.xml"/><Relationship Id="rId10" Type="http://schemas.openxmlformats.org/officeDocument/2006/relationships/tags" Target="../tags/tag556.xml"/><Relationship Id="rId1" Type="http://schemas.openxmlformats.org/officeDocument/2006/relationships/tags" Target="../tags/tag549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600.xml"/><Relationship Id="rId8" Type="http://schemas.openxmlformats.org/officeDocument/2006/relationships/image" Target="../media/image102.png"/><Relationship Id="rId7" Type="http://schemas.openxmlformats.org/officeDocument/2006/relationships/tags" Target="../tags/tag599.xml"/><Relationship Id="rId6" Type="http://schemas.openxmlformats.org/officeDocument/2006/relationships/tags" Target="../tags/tag598.xml"/><Relationship Id="rId5" Type="http://schemas.openxmlformats.org/officeDocument/2006/relationships/tags" Target="../tags/tag597.xml"/><Relationship Id="rId4" Type="http://schemas.openxmlformats.org/officeDocument/2006/relationships/tags" Target="../tags/tag596.xml"/><Relationship Id="rId31" Type="http://schemas.openxmlformats.org/officeDocument/2006/relationships/notesSlide" Target="../notesSlides/notesSlide5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101.png"/><Relationship Id="rId29" Type="http://schemas.openxmlformats.org/officeDocument/2006/relationships/tags" Target="../tags/tag618.xml"/><Relationship Id="rId28" Type="http://schemas.openxmlformats.org/officeDocument/2006/relationships/tags" Target="../tags/tag617.xml"/><Relationship Id="rId27" Type="http://schemas.openxmlformats.org/officeDocument/2006/relationships/tags" Target="../tags/tag616.xml"/><Relationship Id="rId26" Type="http://schemas.openxmlformats.org/officeDocument/2006/relationships/tags" Target="../tags/tag615.xml"/><Relationship Id="rId25" Type="http://schemas.openxmlformats.org/officeDocument/2006/relationships/tags" Target="../tags/tag614.xml"/><Relationship Id="rId24" Type="http://schemas.openxmlformats.org/officeDocument/2006/relationships/tags" Target="../tags/tag613.xml"/><Relationship Id="rId23" Type="http://schemas.openxmlformats.org/officeDocument/2006/relationships/tags" Target="../tags/tag612.xml"/><Relationship Id="rId22" Type="http://schemas.openxmlformats.org/officeDocument/2006/relationships/tags" Target="../tags/tag611.xml"/><Relationship Id="rId21" Type="http://schemas.openxmlformats.org/officeDocument/2006/relationships/tags" Target="../tags/tag610.xml"/><Relationship Id="rId20" Type="http://schemas.openxmlformats.org/officeDocument/2006/relationships/image" Target="../media/image104.png"/><Relationship Id="rId2" Type="http://schemas.openxmlformats.org/officeDocument/2006/relationships/tags" Target="../tags/tag595.xml"/><Relationship Id="rId19" Type="http://schemas.openxmlformats.org/officeDocument/2006/relationships/tags" Target="../tags/tag609.xml"/><Relationship Id="rId18" Type="http://schemas.openxmlformats.org/officeDocument/2006/relationships/tags" Target="../tags/tag608.xml"/><Relationship Id="rId17" Type="http://schemas.openxmlformats.org/officeDocument/2006/relationships/tags" Target="../tags/tag607.xml"/><Relationship Id="rId16" Type="http://schemas.openxmlformats.org/officeDocument/2006/relationships/tags" Target="../tags/tag606.xml"/><Relationship Id="rId15" Type="http://schemas.openxmlformats.org/officeDocument/2006/relationships/image" Target="../media/image103.png"/><Relationship Id="rId14" Type="http://schemas.openxmlformats.org/officeDocument/2006/relationships/tags" Target="../tags/tag605.xml"/><Relationship Id="rId13" Type="http://schemas.openxmlformats.org/officeDocument/2006/relationships/tags" Target="../tags/tag604.xml"/><Relationship Id="rId12" Type="http://schemas.openxmlformats.org/officeDocument/2006/relationships/tags" Target="../tags/tag603.xml"/><Relationship Id="rId11" Type="http://schemas.openxmlformats.org/officeDocument/2006/relationships/tags" Target="../tags/tag602.xml"/><Relationship Id="rId10" Type="http://schemas.openxmlformats.org/officeDocument/2006/relationships/tags" Target="../tags/tag601.xml"/><Relationship Id="rId1" Type="http://schemas.openxmlformats.org/officeDocument/2006/relationships/tags" Target="../tags/tag59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image" Target="../media/image6.png"/><Relationship Id="rId5" Type="http://schemas.openxmlformats.org/officeDocument/2006/relationships/tags" Target="../tags/tag16.xml"/><Relationship Id="rId4" Type="http://schemas.openxmlformats.org/officeDocument/2006/relationships/image" Target="../media/image5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3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623.xml"/><Relationship Id="rId8" Type="http://schemas.openxmlformats.org/officeDocument/2006/relationships/image" Target="../media/image108.png"/><Relationship Id="rId7" Type="http://schemas.openxmlformats.org/officeDocument/2006/relationships/tags" Target="../tags/tag622.xml"/><Relationship Id="rId6" Type="http://schemas.openxmlformats.org/officeDocument/2006/relationships/image" Target="../media/image107.png"/><Relationship Id="rId5" Type="http://schemas.openxmlformats.org/officeDocument/2006/relationships/tags" Target="../tags/tag621.xml"/><Relationship Id="rId4" Type="http://schemas.openxmlformats.org/officeDocument/2006/relationships/image" Target="../media/image106.png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646.xml"/><Relationship Id="rId31" Type="http://schemas.openxmlformats.org/officeDocument/2006/relationships/tags" Target="../tags/tag645.xml"/><Relationship Id="rId30" Type="http://schemas.openxmlformats.org/officeDocument/2006/relationships/tags" Target="../tags/tag644.xml"/><Relationship Id="rId3" Type="http://schemas.openxmlformats.org/officeDocument/2006/relationships/tags" Target="../tags/tag620.xml"/><Relationship Id="rId29" Type="http://schemas.openxmlformats.org/officeDocument/2006/relationships/tags" Target="../tags/tag643.xml"/><Relationship Id="rId28" Type="http://schemas.openxmlformats.org/officeDocument/2006/relationships/tags" Target="../tags/tag642.xml"/><Relationship Id="rId27" Type="http://schemas.openxmlformats.org/officeDocument/2006/relationships/tags" Target="../tags/tag641.xml"/><Relationship Id="rId26" Type="http://schemas.openxmlformats.org/officeDocument/2006/relationships/tags" Target="../tags/tag640.xml"/><Relationship Id="rId25" Type="http://schemas.openxmlformats.org/officeDocument/2006/relationships/tags" Target="../tags/tag639.xml"/><Relationship Id="rId24" Type="http://schemas.openxmlformats.org/officeDocument/2006/relationships/tags" Target="../tags/tag638.xml"/><Relationship Id="rId23" Type="http://schemas.openxmlformats.org/officeDocument/2006/relationships/tags" Target="../tags/tag637.xml"/><Relationship Id="rId22" Type="http://schemas.openxmlformats.org/officeDocument/2006/relationships/tags" Target="../tags/tag636.xml"/><Relationship Id="rId21" Type="http://schemas.openxmlformats.org/officeDocument/2006/relationships/tags" Target="../tags/tag635.xml"/><Relationship Id="rId20" Type="http://schemas.openxmlformats.org/officeDocument/2006/relationships/tags" Target="../tags/tag634.xml"/><Relationship Id="rId2" Type="http://schemas.openxmlformats.org/officeDocument/2006/relationships/image" Target="../media/image105.png"/><Relationship Id="rId19" Type="http://schemas.openxmlformats.org/officeDocument/2006/relationships/tags" Target="../tags/tag633.xml"/><Relationship Id="rId18" Type="http://schemas.openxmlformats.org/officeDocument/2006/relationships/tags" Target="../tags/tag632.xml"/><Relationship Id="rId17" Type="http://schemas.openxmlformats.org/officeDocument/2006/relationships/tags" Target="../tags/tag631.xml"/><Relationship Id="rId16" Type="http://schemas.openxmlformats.org/officeDocument/2006/relationships/tags" Target="../tags/tag630.xml"/><Relationship Id="rId15" Type="http://schemas.openxmlformats.org/officeDocument/2006/relationships/tags" Target="../tags/tag629.xml"/><Relationship Id="rId14" Type="http://schemas.openxmlformats.org/officeDocument/2006/relationships/tags" Target="../tags/tag628.xml"/><Relationship Id="rId13" Type="http://schemas.openxmlformats.org/officeDocument/2006/relationships/tags" Target="../tags/tag627.xml"/><Relationship Id="rId12" Type="http://schemas.openxmlformats.org/officeDocument/2006/relationships/tags" Target="../tags/tag626.xml"/><Relationship Id="rId11" Type="http://schemas.openxmlformats.org/officeDocument/2006/relationships/tags" Target="../tags/tag625.xml"/><Relationship Id="rId10" Type="http://schemas.openxmlformats.org/officeDocument/2006/relationships/tags" Target="../tags/tag624.xml"/><Relationship Id="rId1" Type="http://schemas.openxmlformats.org/officeDocument/2006/relationships/tags" Target="../tags/tag619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654.xml"/><Relationship Id="rId8" Type="http://schemas.openxmlformats.org/officeDocument/2006/relationships/tags" Target="../tags/tag653.xml"/><Relationship Id="rId7" Type="http://schemas.openxmlformats.org/officeDocument/2006/relationships/tags" Target="../tags/tag652.xml"/><Relationship Id="rId6" Type="http://schemas.openxmlformats.org/officeDocument/2006/relationships/tags" Target="../tags/tag651.xml"/><Relationship Id="rId5" Type="http://schemas.openxmlformats.org/officeDocument/2006/relationships/tags" Target="../tags/tag650.xml"/><Relationship Id="rId4" Type="http://schemas.openxmlformats.org/officeDocument/2006/relationships/image" Target="../media/image109.png"/><Relationship Id="rId3" Type="http://schemas.openxmlformats.org/officeDocument/2006/relationships/tags" Target="../tags/tag649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669.xml"/><Relationship Id="rId26" Type="http://schemas.openxmlformats.org/officeDocument/2006/relationships/image" Target="../media/image112.png"/><Relationship Id="rId25" Type="http://schemas.openxmlformats.org/officeDocument/2006/relationships/tags" Target="../tags/tag668.xml"/><Relationship Id="rId24" Type="http://schemas.openxmlformats.org/officeDocument/2006/relationships/tags" Target="../tags/tag667.xml"/><Relationship Id="rId23" Type="http://schemas.openxmlformats.org/officeDocument/2006/relationships/tags" Target="../tags/tag666.xml"/><Relationship Id="rId22" Type="http://schemas.openxmlformats.org/officeDocument/2006/relationships/image" Target="../media/image111.png"/><Relationship Id="rId21" Type="http://schemas.openxmlformats.org/officeDocument/2006/relationships/tags" Target="../tags/tag665.xml"/><Relationship Id="rId20" Type="http://schemas.openxmlformats.org/officeDocument/2006/relationships/tags" Target="../tags/tag664.xml"/><Relationship Id="rId2" Type="http://schemas.openxmlformats.org/officeDocument/2006/relationships/tags" Target="../tags/tag648.xml"/><Relationship Id="rId19" Type="http://schemas.openxmlformats.org/officeDocument/2006/relationships/tags" Target="../tags/tag663.xml"/><Relationship Id="rId18" Type="http://schemas.openxmlformats.org/officeDocument/2006/relationships/tags" Target="../tags/tag662.xml"/><Relationship Id="rId17" Type="http://schemas.openxmlformats.org/officeDocument/2006/relationships/image" Target="../media/image110.png"/><Relationship Id="rId16" Type="http://schemas.openxmlformats.org/officeDocument/2006/relationships/tags" Target="../tags/tag661.xml"/><Relationship Id="rId15" Type="http://schemas.openxmlformats.org/officeDocument/2006/relationships/tags" Target="../tags/tag660.xml"/><Relationship Id="rId14" Type="http://schemas.openxmlformats.org/officeDocument/2006/relationships/tags" Target="../tags/tag659.xml"/><Relationship Id="rId13" Type="http://schemas.openxmlformats.org/officeDocument/2006/relationships/tags" Target="../tags/tag658.xml"/><Relationship Id="rId12" Type="http://schemas.openxmlformats.org/officeDocument/2006/relationships/tags" Target="../tags/tag657.xml"/><Relationship Id="rId11" Type="http://schemas.openxmlformats.org/officeDocument/2006/relationships/tags" Target="../tags/tag656.xml"/><Relationship Id="rId10" Type="http://schemas.openxmlformats.org/officeDocument/2006/relationships/tags" Target="../tags/tag655.xml"/><Relationship Id="rId1" Type="http://schemas.openxmlformats.org/officeDocument/2006/relationships/tags" Target="../tags/tag647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676.xml"/><Relationship Id="rId8" Type="http://schemas.openxmlformats.org/officeDocument/2006/relationships/tags" Target="../tags/tag675.xml"/><Relationship Id="rId7" Type="http://schemas.openxmlformats.org/officeDocument/2006/relationships/tags" Target="../tags/tag674.xml"/><Relationship Id="rId6" Type="http://schemas.openxmlformats.org/officeDocument/2006/relationships/tags" Target="../tags/tag67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tags" Target="../tags/tag672.xml"/><Relationship Id="rId2" Type="http://schemas.openxmlformats.org/officeDocument/2006/relationships/tags" Target="../tags/tag671.xml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681.xml"/><Relationship Id="rId15" Type="http://schemas.openxmlformats.org/officeDocument/2006/relationships/tags" Target="../tags/tag680.xml"/><Relationship Id="rId14" Type="http://schemas.openxmlformats.org/officeDocument/2006/relationships/tags" Target="../tags/tag679.xml"/><Relationship Id="rId13" Type="http://schemas.openxmlformats.org/officeDocument/2006/relationships/tags" Target="../tags/tag678.xml"/><Relationship Id="rId12" Type="http://schemas.openxmlformats.org/officeDocument/2006/relationships/image" Target="../media/image116.png"/><Relationship Id="rId11" Type="http://schemas.openxmlformats.org/officeDocument/2006/relationships/image" Target="../media/image115.png"/><Relationship Id="rId10" Type="http://schemas.openxmlformats.org/officeDocument/2006/relationships/tags" Target="../tags/tag677.xml"/><Relationship Id="rId1" Type="http://schemas.openxmlformats.org/officeDocument/2006/relationships/tags" Target="../tags/tag670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689.xml"/><Relationship Id="rId8" Type="http://schemas.openxmlformats.org/officeDocument/2006/relationships/tags" Target="../tags/tag688.xml"/><Relationship Id="rId7" Type="http://schemas.openxmlformats.org/officeDocument/2006/relationships/tags" Target="../tags/tag687.xml"/><Relationship Id="rId6" Type="http://schemas.openxmlformats.org/officeDocument/2006/relationships/tags" Target="../tags/tag686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7" Type="http://schemas.openxmlformats.org/officeDocument/2006/relationships/notesSlide" Target="../notesSlides/notesSlide7.xml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713.xml"/><Relationship Id="rId34" Type="http://schemas.openxmlformats.org/officeDocument/2006/relationships/tags" Target="../tags/tag712.xml"/><Relationship Id="rId33" Type="http://schemas.openxmlformats.org/officeDocument/2006/relationships/tags" Target="../tags/tag711.xml"/><Relationship Id="rId32" Type="http://schemas.openxmlformats.org/officeDocument/2006/relationships/tags" Target="../tags/tag710.xml"/><Relationship Id="rId31" Type="http://schemas.openxmlformats.org/officeDocument/2006/relationships/tags" Target="../tags/tag709.xml"/><Relationship Id="rId30" Type="http://schemas.openxmlformats.org/officeDocument/2006/relationships/tags" Target="../tags/tag708.xml"/><Relationship Id="rId3" Type="http://schemas.openxmlformats.org/officeDocument/2006/relationships/tags" Target="../tags/tag683.xml"/><Relationship Id="rId29" Type="http://schemas.openxmlformats.org/officeDocument/2006/relationships/tags" Target="../tags/tag707.xml"/><Relationship Id="rId28" Type="http://schemas.openxmlformats.org/officeDocument/2006/relationships/image" Target="../media/image119.png"/><Relationship Id="rId27" Type="http://schemas.openxmlformats.org/officeDocument/2006/relationships/tags" Target="../tags/tag706.xml"/><Relationship Id="rId26" Type="http://schemas.openxmlformats.org/officeDocument/2006/relationships/tags" Target="../tags/tag705.xml"/><Relationship Id="rId25" Type="http://schemas.openxmlformats.org/officeDocument/2006/relationships/tags" Target="../tags/tag704.xml"/><Relationship Id="rId24" Type="http://schemas.openxmlformats.org/officeDocument/2006/relationships/tags" Target="../tags/tag703.xml"/><Relationship Id="rId23" Type="http://schemas.openxmlformats.org/officeDocument/2006/relationships/tags" Target="../tags/tag702.xml"/><Relationship Id="rId22" Type="http://schemas.openxmlformats.org/officeDocument/2006/relationships/tags" Target="../tags/tag701.xml"/><Relationship Id="rId21" Type="http://schemas.openxmlformats.org/officeDocument/2006/relationships/tags" Target="../tags/tag700.xml"/><Relationship Id="rId20" Type="http://schemas.openxmlformats.org/officeDocument/2006/relationships/tags" Target="../tags/tag699.xml"/><Relationship Id="rId2" Type="http://schemas.openxmlformats.org/officeDocument/2006/relationships/tags" Target="../tags/tag682.xml"/><Relationship Id="rId19" Type="http://schemas.openxmlformats.org/officeDocument/2006/relationships/tags" Target="../tags/tag698.xml"/><Relationship Id="rId18" Type="http://schemas.openxmlformats.org/officeDocument/2006/relationships/tags" Target="../tags/tag697.xml"/><Relationship Id="rId17" Type="http://schemas.openxmlformats.org/officeDocument/2006/relationships/tags" Target="../tags/tag696.xml"/><Relationship Id="rId16" Type="http://schemas.openxmlformats.org/officeDocument/2006/relationships/tags" Target="../tags/tag695.xml"/><Relationship Id="rId15" Type="http://schemas.openxmlformats.org/officeDocument/2006/relationships/tags" Target="../tags/tag694.xml"/><Relationship Id="rId14" Type="http://schemas.openxmlformats.org/officeDocument/2006/relationships/tags" Target="../tags/tag693.xml"/><Relationship Id="rId13" Type="http://schemas.openxmlformats.org/officeDocument/2006/relationships/tags" Target="../tags/tag692.xml"/><Relationship Id="rId12" Type="http://schemas.openxmlformats.org/officeDocument/2006/relationships/tags" Target="../tags/tag691.xml"/><Relationship Id="rId11" Type="http://schemas.openxmlformats.org/officeDocument/2006/relationships/tags" Target="../tags/tag690.xml"/><Relationship Id="rId10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721.xml"/><Relationship Id="rId8" Type="http://schemas.openxmlformats.org/officeDocument/2006/relationships/tags" Target="../tags/tag720.xml"/><Relationship Id="rId7" Type="http://schemas.openxmlformats.org/officeDocument/2006/relationships/tags" Target="../tags/tag719.xml"/><Relationship Id="rId6" Type="http://schemas.openxmlformats.org/officeDocument/2006/relationships/tags" Target="../tags/tag718.xml"/><Relationship Id="rId5" Type="http://schemas.openxmlformats.org/officeDocument/2006/relationships/tags" Target="../tags/tag717.xml"/><Relationship Id="rId4" Type="http://schemas.openxmlformats.org/officeDocument/2006/relationships/tags" Target="../tags/tag716.xml"/><Relationship Id="rId3" Type="http://schemas.openxmlformats.org/officeDocument/2006/relationships/tags" Target="../tags/tag715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731.xml"/><Relationship Id="rId2" Type="http://schemas.openxmlformats.org/officeDocument/2006/relationships/image" Target="../media/image120.png"/><Relationship Id="rId19" Type="http://schemas.openxmlformats.org/officeDocument/2006/relationships/tags" Target="../tags/tag730.xml"/><Relationship Id="rId18" Type="http://schemas.openxmlformats.org/officeDocument/2006/relationships/tags" Target="../tags/tag729.xml"/><Relationship Id="rId17" Type="http://schemas.openxmlformats.org/officeDocument/2006/relationships/image" Target="../media/image121.png"/><Relationship Id="rId16" Type="http://schemas.openxmlformats.org/officeDocument/2006/relationships/tags" Target="../tags/tag728.xml"/><Relationship Id="rId15" Type="http://schemas.openxmlformats.org/officeDocument/2006/relationships/tags" Target="../tags/tag727.xml"/><Relationship Id="rId14" Type="http://schemas.openxmlformats.org/officeDocument/2006/relationships/tags" Target="../tags/tag726.xml"/><Relationship Id="rId13" Type="http://schemas.openxmlformats.org/officeDocument/2006/relationships/tags" Target="../tags/tag725.xml"/><Relationship Id="rId12" Type="http://schemas.openxmlformats.org/officeDocument/2006/relationships/tags" Target="../tags/tag724.xml"/><Relationship Id="rId11" Type="http://schemas.openxmlformats.org/officeDocument/2006/relationships/tags" Target="../tags/tag723.xml"/><Relationship Id="rId10" Type="http://schemas.openxmlformats.org/officeDocument/2006/relationships/tags" Target="../tags/tag722.xml"/><Relationship Id="rId1" Type="http://schemas.openxmlformats.org/officeDocument/2006/relationships/tags" Target="../tags/tag714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740.xml"/><Relationship Id="rId8" Type="http://schemas.openxmlformats.org/officeDocument/2006/relationships/tags" Target="../tags/tag739.xml"/><Relationship Id="rId7" Type="http://schemas.openxmlformats.org/officeDocument/2006/relationships/tags" Target="../tags/tag738.xml"/><Relationship Id="rId6" Type="http://schemas.openxmlformats.org/officeDocument/2006/relationships/tags" Target="../tags/tag737.xml"/><Relationship Id="rId5" Type="http://schemas.openxmlformats.org/officeDocument/2006/relationships/tags" Target="../tags/tag736.xml"/><Relationship Id="rId43" Type="http://schemas.openxmlformats.org/officeDocument/2006/relationships/slideLayout" Target="../slideLayouts/slideLayout2.xml"/><Relationship Id="rId42" Type="http://schemas.openxmlformats.org/officeDocument/2006/relationships/tags" Target="../tags/tag771.xml"/><Relationship Id="rId41" Type="http://schemas.openxmlformats.org/officeDocument/2006/relationships/tags" Target="../tags/tag770.xml"/><Relationship Id="rId40" Type="http://schemas.openxmlformats.org/officeDocument/2006/relationships/tags" Target="../tags/tag769.xml"/><Relationship Id="rId4" Type="http://schemas.openxmlformats.org/officeDocument/2006/relationships/tags" Target="../tags/tag735.xml"/><Relationship Id="rId39" Type="http://schemas.openxmlformats.org/officeDocument/2006/relationships/tags" Target="../tags/tag768.xml"/><Relationship Id="rId38" Type="http://schemas.openxmlformats.org/officeDocument/2006/relationships/tags" Target="../tags/tag767.xml"/><Relationship Id="rId37" Type="http://schemas.openxmlformats.org/officeDocument/2006/relationships/tags" Target="../tags/tag766.xml"/><Relationship Id="rId36" Type="http://schemas.openxmlformats.org/officeDocument/2006/relationships/tags" Target="../tags/tag765.xml"/><Relationship Id="rId35" Type="http://schemas.openxmlformats.org/officeDocument/2006/relationships/tags" Target="../tags/tag764.xml"/><Relationship Id="rId34" Type="http://schemas.openxmlformats.org/officeDocument/2006/relationships/tags" Target="../tags/tag763.xml"/><Relationship Id="rId33" Type="http://schemas.openxmlformats.org/officeDocument/2006/relationships/tags" Target="../tags/tag762.xml"/><Relationship Id="rId32" Type="http://schemas.openxmlformats.org/officeDocument/2006/relationships/tags" Target="../tags/tag761.xml"/><Relationship Id="rId31" Type="http://schemas.openxmlformats.org/officeDocument/2006/relationships/tags" Target="../tags/tag760.xml"/><Relationship Id="rId30" Type="http://schemas.openxmlformats.org/officeDocument/2006/relationships/tags" Target="../tags/tag759.xml"/><Relationship Id="rId3" Type="http://schemas.openxmlformats.org/officeDocument/2006/relationships/tags" Target="../tags/tag734.xml"/><Relationship Id="rId29" Type="http://schemas.openxmlformats.org/officeDocument/2006/relationships/tags" Target="../tags/tag758.xml"/><Relationship Id="rId28" Type="http://schemas.openxmlformats.org/officeDocument/2006/relationships/tags" Target="../tags/tag757.xml"/><Relationship Id="rId27" Type="http://schemas.openxmlformats.org/officeDocument/2006/relationships/tags" Target="../tags/tag756.xml"/><Relationship Id="rId26" Type="http://schemas.openxmlformats.org/officeDocument/2006/relationships/tags" Target="../tags/tag755.xml"/><Relationship Id="rId25" Type="http://schemas.openxmlformats.org/officeDocument/2006/relationships/tags" Target="../tags/tag754.xml"/><Relationship Id="rId24" Type="http://schemas.openxmlformats.org/officeDocument/2006/relationships/tags" Target="../tags/tag753.xml"/><Relationship Id="rId23" Type="http://schemas.openxmlformats.org/officeDocument/2006/relationships/tags" Target="../tags/tag752.xml"/><Relationship Id="rId22" Type="http://schemas.openxmlformats.org/officeDocument/2006/relationships/tags" Target="../tags/tag751.xml"/><Relationship Id="rId21" Type="http://schemas.openxmlformats.org/officeDocument/2006/relationships/tags" Target="../tags/tag750.xml"/><Relationship Id="rId20" Type="http://schemas.openxmlformats.org/officeDocument/2006/relationships/tags" Target="../tags/tag749.xml"/><Relationship Id="rId2" Type="http://schemas.openxmlformats.org/officeDocument/2006/relationships/tags" Target="../tags/tag733.xml"/><Relationship Id="rId19" Type="http://schemas.openxmlformats.org/officeDocument/2006/relationships/tags" Target="../tags/tag748.xml"/><Relationship Id="rId18" Type="http://schemas.openxmlformats.org/officeDocument/2006/relationships/tags" Target="../tags/tag747.xml"/><Relationship Id="rId17" Type="http://schemas.openxmlformats.org/officeDocument/2006/relationships/tags" Target="../tags/tag746.xml"/><Relationship Id="rId16" Type="http://schemas.openxmlformats.org/officeDocument/2006/relationships/tags" Target="../tags/tag745.xml"/><Relationship Id="rId15" Type="http://schemas.openxmlformats.org/officeDocument/2006/relationships/tags" Target="../tags/tag744.xml"/><Relationship Id="rId14" Type="http://schemas.openxmlformats.org/officeDocument/2006/relationships/image" Target="../media/image123.png"/><Relationship Id="rId13" Type="http://schemas.openxmlformats.org/officeDocument/2006/relationships/tags" Target="../tags/tag743.xml"/><Relationship Id="rId12" Type="http://schemas.openxmlformats.org/officeDocument/2006/relationships/image" Target="../media/image122.png"/><Relationship Id="rId11" Type="http://schemas.openxmlformats.org/officeDocument/2006/relationships/tags" Target="../tags/tag742.xml"/><Relationship Id="rId10" Type="http://schemas.openxmlformats.org/officeDocument/2006/relationships/tags" Target="../tags/tag741.xml"/><Relationship Id="rId1" Type="http://schemas.openxmlformats.org/officeDocument/2006/relationships/tags" Target="../tags/tag732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779.xml"/><Relationship Id="rId8" Type="http://schemas.openxmlformats.org/officeDocument/2006/relationships/tags" Target="../tags/tag778.xml"/><Relationship Id="rId7" Type="http://schemas.openxmlformats.org/officeDocument/2006/relationships/tags" Target="../tags/tag777.xml"/><Relationship Id="rId6" Type="http://schemas.openxmlformats.org/officeDocument/2006/relationships/image" Target="../media/image124.png"/><Relationship Id="rId5" Type="http://schemas.openxmlformats.org/officeDocument/2006/relationships/tags" Target="../tags/tag776.xml"/><Relationship Id="rId4" Type="http://schemas.openxmlformats.org/officeDocument/2006/relationships/tags" Target="../tags/tag775.xml"/><Relationship Id="rId3" Type="http://schemas.openxmlformats.org/officeDocument/2006/relationships/tags" Target="../tags/tag774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25.png"/><Relationship Id="rId25" Type="http://schemas.openxmlformats.org/officeDocument/2006/relationships/tags" Target="../tags/tag795.xml"/><Relationship Id="rId24" Type="http://schemas.openxmlformats.org/officeDocument/2006/relationships/tags" Target="../tags/tag794.xml"/><Relationship Id="rId23" Type="http://schemas.openxmlformats.org/officeDocument/2006/relationships/tags" Target="../tags/tag793.xml"/><Relationship Id="rId22" Type="http://schemas.openxmlformats.org/officeDocument/2006/relationships/tags" Target="../tags/tag792.xml"/><Relationship Id="rId21" Type="http://schemas.openxmlformats.org/officeDocument/2006/relationships/tags" Target="../tags/tag791.xml"/><Relationship Id="rId20" Type="http://schemas.openxmlformats.org/officeDocument/2006/relationships/tags" Target="../tags/tag790.xml"/><Relationship Id="rId2" Type="http://schemas.openxmlformats.org/officeDocument/2006/relationships/tags" Target="../tags/tag773.xml"/><Relationship Id="rId19" Type="http://schemas.openxmlformats.org/officeDocument/2006/relationships/tags" Target="../tags/tag789.xml"/><Relationship Id="rId18" Type="http://schemas.openxmlformats.org/officeDocument/2006/relationships/tags" Target="../tags/tag788.xml"/><Relationship Id="rId17" Type="http://schemas.openxmlformats.org/officeDocument/2006/relationships/tags" Target="../tags/tag787.xml"/><Relationship Id="rId16" Type="http://schemas.openxmlformats.org/officeDocument/2006/relationships/tags" Target="../tags/tag786.xml"/><Relationship Id="rId15" Type="http://schemas.openxmlformats.org/officeDocument/2006/relationships/tags" Target="../tags/tag785.xml"/><Relationship Id="rId14" Type="http://schemas.openxmlformats.org/officeDocument/2006/relationships/tags" Target="../tags/tag784.xml"/><Relationship Id="rId13" Type="http://schemas.openxmlformats.org/officeDocument/2006/relationships/tags" Target="../tags/tag783.xml"/><Relationship Id="rId12" Type="http://schemas.openxmlformats.org/officeDocument/2006/relationships/tags" Target="../tags/tag782.xml"/><Relationship Id="rId11" Type="http://schemas.openxmlformats.org/officeDocument/2006/relationships/tags" Target="../tags/tag781.xml"/><Relationship Id="rId10" Type="http://schemas.openxmlformats.org/officeDocument/2006/relationships/tags" Target="../tags/tag780.xml"/><Relationship Id="rId1" Type="http://schemas.openxmlformats.org/officeDocument/2006/relationships/tags" Target="../tags/tag77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6.png"/><Relationship Id="rId2" Type="http://schemas.openxmlformats.org/officeDocument/2006/relationships/tags" Target="../tags/tag797.xml"/><Relationship Id="rId1" Type="http://schemas.openxmlformats.org/officeDocument/2006/relationships/tags" Target="../tags/tag796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7.png"/><Relationship Id="rId2" Type="http://schemas.openxmlformats.org/officeDocument/2006/relationships/tags" Target="../tags/tag799.xml"/><Relationship Id="rId1" Type="http://schemas.openxmlformats.org/officeDocument/2006/relationships/tags" Target="../tags/tag798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3.xml"/><Relationship Id="rId4" Type="http://schemas.openxmlformats.org/officeDocument/2006/relationships/tags" Target="../tags/tag802.xml"/><Relationship Id="rId3" Type="http://schemas.openxmlformats.org/officeDocument/2006/relationships/tags" Target="../tags/tag801.xml"/><Relationship Id="rId2" Type="http://schemas.openxmlformats.org/officeDocument/2006/relationships/tags" Target="../tags/tag800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image" Target="../media/image8.png"/><Relationship Id="rId6" Type="http://schemas.openxmlformats.org/officeDocument/2006/relationships/tags" Target="../tags/tag32.xml"/><Relationship Id="rId5" Type="http://schemas.openxmlformats.org/officeDocument/2006/relationships/image" Target="../media/image7.png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5.xml"/><Relationship Id="rId1" Type="http://schemas.openxmlformats.org/officeDocument/2006/relationships/tags" Target="../tags/tag804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ags" Target="../tags/tag809.xml"/><Relationship Id="rId3" Type="http://schemas.openxmlformats.org/officeDocument/2006/relationships/tags" Target="../tags/tag808.xml"/><Relationship Id="rId2" Type="http://schemas.openxmlformats.org/officeDocument/2006/relationships/tags" Target="../tags/tag807.xml"/><Relationship Id="rId1" Type="http://schemas.openxmlformats.org/officeDocument/2006/relationships/tags" Target="../tags/tag806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811.xml"/><Relationship Id="rId1" Type="http://schemas.openxmlformats.org/officeDocument/2006/relationships/tags" Target="../tags/tag8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4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635" y="1857984"/>
            <a:ext cx="12192635" cy="314203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3790" y="2083435"/>
            <a:ext cx="92398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Dynamic 3D Structure 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enriched by H3K27ac and H3K27me3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 and Gene Regulation of </a:t>
            </a:r>
            <a:r>
              <a:rPr lang="en-US" altLang="zh-CN" sz="3200" b="1" i="1" dirty="0">
                <a:latin typeface="微软雅黑" panose="020B0503020204020204" charset="-122"/>
                <a:ea typeface="微软雅黑" panose="020B0503020204020204" charset="-122"/>
              </a:rPr>
              <a:t>Drosophila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 under Heat Stress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042735" y="3751211"/>
            <a:ext cx="592885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09871" y="3869055"/>
            <a:ext cx="451428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Presenter:  Yin Pengfei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Instructor: Zheng Meizhen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Time: 2024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March 26th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3469" y="146355"/>
            <a:ext cx="1456690" cy="1565275"/>
          </a:xfrm>
          <a:prstGeom prst="rect">
            <a:avLst/>
          </a:prstGeom>
          <a:solidFill>
            <a:srgbClr val="2C3D50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5327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changes of 3D structure under heat stress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39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0" y="1417638"/>
            <a:ext cx="4611370" cy="40709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3750" y="5789930"/>
            <a:ext cx="3074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Li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Molecular Cell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2015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948680" y="3280410"/>
            <a:ext cx="5967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HS,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architecture proteins (APs)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redistribute from the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TAD boundaries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to the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inside of TADs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.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TAD boundaries weaken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and the proportion of loops with a large span increases.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5327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changes of 3D structure under heat stress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40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1155700"/>
            <a:ext cx="4112260" cy="4109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3750" y="5483225"/>
            <a:ext cx="3074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Lyu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Molecular Cell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2018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817235" y="2727960"/>
            <a:ext cx="6099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HS,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loops can randomly extrude to regulate the gene expression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0194" y="3088640"/>
            <a:ext cx="3856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+mj-ea"/>
                <a:ea typeface="+mj-ea"/>
                <a:cs typeface="+mj-lt"/>
              </a:rPr>
              <a:t>Project design</a:t>
            </a:r>
            <a:endParaRPr lang="en-US" altLang="zh-CN" sz="3200" b="1" dirty="0">
              <a:latin typeface="+mj-ea"/>
              <a:ea typeface="+mj-ea"/>
              <a:cs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000" cy="460375"/>
            <a:chOff x="199" y="184"/>
            <a:chExt cx="19200" cy="1010"/>
          </a:xfrm>
        </p:grpSpPr>
        <p:sp>
          <p:nvSpPr>
            <p:cNvPr id="20" name="矩形 19"/>
            <p:cNvSpPr/>
            <p:nvPr>
              <p:custDataLst>
                <p:tags r:id="rId1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2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8580" y="61595"/>
            <a:ext cx="1841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Project design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3" name="灯片编号占位符 1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31140" y="2361565"/>
            <a:ext cx="5531485" cy="11341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TextBox 22"/>
          <p:cNvSpPr txBox="1"/>
          <p:nvPr/>
        </p:nvSpPr>
        <p:spPr>
          <a:xfrm>
            <a:off x="3608705" y="1804670"/>
            <a:ext cx="1106170" cy="433070"/>
          </a:xfrm>
          <a:prstGeom prst="rect">
            <a:avLst/>
          </a:prstGeom>
          <a:noFill/>
        </p:spPr>
        <p:txBody>
          <a:bodyPr wrap="none" lIns="90432" tIns="45216" rIns="90432" bIns="45216" rtlCol="0">
            <a:noAutofit/>
          </a:bodyPr>
          <a:p>
            <a:pPr algn="ctr"/>
            <a:r>
              <a:rPr lang="en-US" sz="1400" dirty="0">
                <a:solidFill>
                  <a:prstClr val="black"/>
                </a:solidFill>
              </a:rPr>
              <a:t>Heat shock (HS)  treatment</a:t>
            </a:r>
            <a:endParaRPr lang="en-US" sz="1400" dirty="0">
              <a:solidFill>
                <a:prstClr val="black"/>
              </a:solidFill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37℃, 20mins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735455" y="3528695"/>
            <a:ext cx="1490980" cy="1122680"/>
            <a:chOff x="2985043" y="3645818"/>
            <a:chExt cx="1620176" cy="1366163"/>
          </a:xfrm>
        </p:grpSpPr>
        <p:sp>
          <p:nvSpPr>
            <p:cNvPr id="67" name="圆角矩形 66"/>
            <p:cNvSpPr/>
            <p:nvPr/>
          </p:nvSpPr>
          <p:spPr>
            <a:xfrm>
              <a:off x="2985043" y="3958116"/>
              <a:ext cx="1620176" cy="69386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TextBox 67"/>
            <p:cNvSpPr txBox="1"/>
            <p:nvPr/>
          </p:nvSpPr>
          <p:spPr>
            <a:xfrm>
              <a:off x="3221460" y="3982384"/>
              <a:ext cx="1132600" cy="633628"/>
            </a:xfrm>
            <a:prstGeom prst="rect">
              <a:avLst/>
            </a:prstGeom>
            <a:noFill/>
          </p:spPr>
          <p:txBody>
            <a:bodyPr wrap="square" lIns="90432" tIns="45216" rIns="90432" bIns="45216" rtlCol="0">
              <a:spAutoFit/>
            </a:bodyPr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H3K27ac</a:t>
              </a:r>
              <a:r>
                <a:rPr lang="en-US" altLang="zh-CN" sz="1400" dirty="0">
                  <a:solidFill>
                    <a:prstClr val="black"/>
                  </a:solidFill>
                </a:rPr>
                <a:t> </a:t>
              </a:r>
              <a:r>
                <a:rPr lang="en-US" altLang="zh-CN" sz="1400" dirty="0" err="1">
                  <a:solidFill>
                    <a:prstClr val="black"/>
                  </a:solidFill>
                </a:rPr>
                <a:t>ChIA</a:t>
              </a:r>
              <a:r>
                <a:rPr lang="en-US" altLang="zh-CN" sz="1400" dirty="0">
                  <a:solidFill>
                    <a:prstClr val="black"/>
                  </a:solidFill>
                </a:rPr>
                <a:t>-PET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直接箭头连接符 71"/>
            <p:cNvCxnSpPr>
              <a:endCxn id="67" idx="0"/>
            </p:cNvCxnSpPr>
            <p:nvPr/>
          </p:nvCxnSpPr>
          <p:spPr>
            <a:xfrm>
              <a:off x="3766138" y="3645818"/>
              <a:ext cx="0" cy="3122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3766138" y="4651981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直接箭头连接符 76"/>
          <p:cNvCxnSpPr/>
          <p:nvPr/>
        </p:nvCxnSpPr>
        <p:spPr>
          <a:xfrm>
            <a:off x="5280025" y="3559810"/>
            <a:ext cx="0" cy="24384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4741545" y="4638675"/>
            <a:ext cx="1041400" cy="10052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4737100" y="3796030"/>
            <a:ext cx="1049655" cy="558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TextBox 63"/>
          <p:cNvSpPr txBox="1"/>
          <p:nvPr/>
        </p:nvSpPr>
        <p:spPr>
          <a:xfrm>
            <a:off x="4793615" y="3942080"/>
            <a:ext cx="880745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>
                <a:solidFill>
                  <a:prstClr val="black"/>
                </a:solidFill>
              </a:rPr>
              <a:t>RNA-</a:t>
            </a:r>
            <a:r>
              <a:rPr lang="en-US" altLang="zh-CN" sz="1400" dirty="0" err="1">
                <a:solidFill>
                  <a:prstClr val="black"/>
                </a:solidFill>
              </a:rPr>
              <a:t>seq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5280025" y="4356100"/>
            <a:ext cx="0" cy="28067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下箭头 88"/>
          <p:cNvSpPr/>
          <p:nvPr/>
        </p:nvSpPr>
        <p:spPr>
          <a:xfrm>
            <a:off x="2902585" y="1694180"/>
            <a:ext cx="212090" cy="654685"/>
          </a:xfrm>
          <a:prstGeom prst="downArrow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231775" y="951230"/>
            <a:ext cx="5530850" cy="711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3801745" y="2732405"/>
            <a:ext cx="450850" cy="464185"/>
            <a:chOff x="4563" y="4348"/>
            <a:chExt cx="710" cy="731"/>
          </a:xfrm>
        </p:grpSpPr>
        <p:sp>
          <p:nvSpPr>
            <p:cNvPr id="92" name="椭圆 91"/>
            <p:cNvSpPr/>
            <p:nvPr>
              <p:custDataLst>
                <p:tags r:id="rId4"/>
              </p:custDataLst>
            </p:nvPr>
          </p:nvSpPr>
          <p:spPr>
            <a:xfrm>
              <a:off x="4563" y="4348"/>
              <a:ext cx="710" cy="731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5"/>
              </p:custDataLst>
            </p:nvPr>
          </p:nvSpPr>
          <p:spPr>
            <a:xfrm>
              <a:off x="4886" y="4571"/>
              <a:ext cx="290" cy="28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091690" y="2732405"/>
            <a:ext cx="449580" cy="463550"/>
            <a:chOff x="1566" y="4256"/>
            <a:chExt cx="708" cy="730"/>
          </a:xfrm>
        </p:grpSpPr>
        <p:sp>
          <p:nvSpPr>
            <p:cNvPr id="104" name="椭圆 103"/>
            <p:cNvSpPr/>
            <p:nvPr>
              <p:custDataLst>
                <p:tags r:id="rId6"/>
              </p:custDataLst>
            </p:nvPr>
          </p:nvSpPr>
          <p:spPr>
            <a:xfrm>
              <a:off x="1566" y="4256"/>
              <a:ext cx="709" cy="731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7"/>
              </p:custDataLst>
            </p:nvPr>
          </p:nvSpPr>
          <p:spPr>
            <a:xfrm>
              <a:off x="1878" y="4479"/>
              <a:ext cx="290" cy="28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6" name="TextBox 15"/>
          <p:cNvSpPr txBox="1"/>
          <p:nvPr/>
        </p:nvSpPr>
        <p:spPr>
          <a:xfrm>
            <a:off x="1665605" y="2761615"/>
            <a:ext cx="453390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WT</a:t>
            </a:r>
            <a:r>
              <a:rPr lang="en-US" altLang="zh-CN" dirty="0" err="1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7" name="TextBox 15"/>
          <p:cNvSpPr txBox="1"/>
          <p:nvPr/>
        </p:nvSpPr>
        <p:spPr>
          <a:xfrm>
            <a:off x="3375025" y="2778125"/>
            <a:ext cx="394335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HS</a:t>
            </a:r>
            <a:r>
              <a:rPr lang="en-US" altLang="zh-CN" dirty="0" err="1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175895" y="4639310"/>
            <a:ext cx="1480185" cy="9690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圆角矩形 108"/>
          <p:cNvSpPr/>
          <p:nvPr/>
        </p:nvSpPr>
        <p:spPr>
          <a:xfrm>
            <a:off x="231140" y="3797300"/>
            <a:ext cx="1442085" cy="5441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0" name="TextBox 67"/>
          <p:cNvSpPr txBox="1"/>
          <p:nvPr/>
        </p:nvSpPr>
        <p:spPr>
          <a:xfrm>
            <a:off x="441960" y="3816350"/>
            <a:ext cx="100838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H3K27me3</a:t>
            </a:r>
            <a:r>
              <a:rPr lang="en-US" altLang="zh-CN" sz="1400" dirty="0">
                <a:solidFill>
                  <a:prstClr val="black"/>
                </a:solidFill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</a:rPr>
              <a:t>ChIA</a:t>
            </a:r>
            <a:r>
              <a:rPr lang="en-US" altLang="zh-CN" sz="1400" dirty="0">
                <a:solidFill>
                  <a:prstClr val="black"/>
                </a:solidFill>
              </a:rPr>
              <a:t>-PET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cxnSp>
        <p:nvCxnSpPr>
          <p:cNvPr id="111" name="直接箭头连接符 110"/>
          <p:cNvCxnSpPr>
            <a:endCxn id="109" idx="0"/>
          </p:cNvCxnSpPr>
          <p:nvPr/>
        </p:nvCxnSpPr>
        <p:spPr>
          <a:xfrm>
            <a:off x="926465" y="3552190"/>
            <a:ext cx="0" cy="24511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926465" y="4341495"/>
            <a:ext cx="0" cy="282575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3225800" y="3528695"/>
            <a:ext cx="1497965" cy="2106295"/>
            <a:chOff x="4947" y="5714"/>
            <a:chExt cx="2111" cy="3360"/>
          </a:xfrm>
        </p:grpSpPr>
        <p:sp>
          <p:nvSpPr>
            <p:cNvPr id="114" name="圆角矩形 113"/>
            <p:cNvSpPr/>
            <p:nvPr/>
          </p:nvSpPr>
          <p:spPr>
            <a:xfrm>
              <a:off x="5049" y="6110"/>
              <a:ext cx="1954" cy="9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TextBox 65"/>
            <p:cNvSpPr txBox="1"/>
            <p:nvPr/>
          </p:nvSpPr>
          <p:spPr>
            <a:xfrm>
              <a:off x="5256" y="6149"/>
              <a:ext cx="1541" cy="831"/>
            </a:xfrm>
            <a:prstGeom prst="rect">
              <a:avLst/>
            </a:prstGeom>
            <a:noFill/>
          </p:spPr>
          <p:txBody>
            <a:bodyPr wrap="square" lIns="90432" tIns="45216" rIns="90432" bIns="45216" rtlCol="0">
              <a:spAutoFit/>
            </a:bodyPr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RNAPII</a:t>
              </a:r>
              <a:r>
                <a:rPr lang="en-US" altLang="zh-CN" sz="1400" dirty="0">
                  <a:solidFill>
                    <a:prstClr val="black"/>
                  </a:solidFill>
                </a:rPr>
                <a:t> 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ChIA</a:t>
              </a:r>
              <a:r>
                <a:rPr lang="en-US" altLang="zh-CN" sz="1400" dirty="0">
                  <a:solidFill>
                    <a:prstClr val="black"/>
                  </a:solidFill>
                </a:rPr>
                <a:t>-PET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16" name="直接箭头连接符 115"/>
            <p:cNvCxnSpPr/>
            <p:nvPr/>
          </p:nvCxnSpPr>
          <p:spPr>
            <a:xfrm>
              <a:off x="6002" y="7050"/>
              <a:ext cx="0" cy="4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/>
            <p:nvPr/>
          </p:nvCxnSpPr>
          <p:spPr>
            <a:xfrm>
              <a:off x="6048" y="5714"/>
              <a:ext cx="0" cy="4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圆角矩形 117"/>
            <p:cNvSpPr/>
            <p:nvPr>
              <p:custDataLst>
                <p:tags r:id="rId8"/>
              </p:custDataLst>
            </p:nvPr>
          </p:nvSpPr>
          <p:spPr>
            <a:xfrm>
              <a:off x="4947" y="7496"/>
              <a:ext cx="2111" cy="157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9" name="圆角矩形 118"/>
          <p:cNvSpPr/>
          <p:nvPr/>
        </p:nvSpPr>
        <p:spPr>
          <a:xfrm>
            <a:off x="1711325" y="4660265"/>
            <a:ext cx="1459865" cy="955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0" name="TextBox 63"/>
          <p:cNvSpPr txBox="1"/>
          <p:nvPr/>
        </p:nvSpPr>
        <p:spPr>
          <a:xfrm>
            <a:off x="1558925" y="4757420"/>
            <a:ext cx="172593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H3K27ac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sp>
        <p:nvSpPr>
          <p:cNvPr id="121" name="TextBox 63"/>
          <p:cNvSpPr txBox="1"/>
          <p:nvPr/>
        </p:nvSpPr>
        <p:spPr>
          <a:xfrm>
            <a:off x="3091180" y="4757420"/>
            <a:ext cx="172593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RNAPII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sp>
        <p:nvSpPr>
          <p:cNvPr id="122" name="TextBox 63"/>
          <p:cNvSpPr txBox="1"/>
          <p:nvPr/>
        </p:nvSpPr>
        <p:spPr>
          <a:xfrm>
            <a:off x="4778375" y="4883785"/>
            <a:ext cx="1004570" cy="520700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>
                <a:solidFill>
                  <a:prstClr val="black"/>
                </a:solidFill>
              </a:rPr>
              <a:t>Gene expression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2732405" y="1055370"/>
            <a:ext cx="450215" cy="464185"/>
            <a:chOff x="-961578" y="4800654"/>
            <a:chExt cx="648072" cy="571004"/>
          </a:xfrm>
        </p:grpSpPr>
        <p:sp>
          <p:nvSpPr>
            <p:cNvPr id="124" name="椭圆 123"/>
            <p:cNvSpPr/>
            <p:nvPr>
              <p:custDataLst>
                <p:tags r:id="rId9"/>
              </p:custDataLst>
            </p:nvPr>
          </p:nvSpPr>
          <p:spPr>
            <a:xfrm>
              <a:off x="-961578" y="4800654"/>
              <a:ext cx="648072" cy="571004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5" name="椭圆 124"/>
            <p:cNvSpPr/>
            <p:nvPr>
              <p:custDataLst>
                <p:tags r:id="rId10"/>
              </p:custDataLst>
            </p:nvPr>
          </p:nvSpPr>
          <p:spPr>
            <a:xfrm>
              <a:off x="-676676" y="4974885"/>
              <a:ext cx="265120" cy="2219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6" name="TextBox 15"/>
          <p:cNvSpPr txBox="1"/>
          <p:nvPr/>
        </p:nvSpPr>
        <p:spPr>
          <a:xfrm>
            <a:off x="1040130" y="1031240"/>
            <a:ext cx="1890395" cy="48450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S2 cell line</a:t>
            </a:r>
            <a:endParaRPr lang="en-US" altLang="zh-CN" sz="1400" dirty="0" err="1">
              <a:solidFill>
                <a:prstClr val="black"/>
              </a:solidFill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Wild type (WT)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346710" y="5742305"/>
            <a:ext cx="35547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en-US" sz="1400" dirty="0">
                <a:solidFill>
                  <a:prstClr val="black"/>
                </a:solidFill>
                <a:sym typeface="+mn-ea"/>
              </a:rPr>
              <a:t>H3K27me3: </a:t>
            </a: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inactive histone mark</a:t>
            </a:r>
            <a:endParaRPr lang="en-US" altLang="en-US" sz="1400" dirty="0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H3K27ac: active histone mark</a:t>
            </a:r>
            <a:endParaRPr lang="en-US" altLang="zh-CN" sz="1400" dirty="0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RNAPII: transcriptional machinery protein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RNA-seq: mark the gene expression level</a:t>
            </a:r>
            <a:endParaRPr lang="en-US" altLang="zh-CN" sz="1400" dirty="0">
              <a:solidFill>
                <a:prstClr val="black"/>
              </a:solidFill>
              <a:sym typeface="+mn-ea"/>
            </a:endParaRPr>
          </a:p>
        </p:txBody>
      </p:sp>
      <p:sp>
        <p:nvSpPr>
          <p:cNvPr id="128" name="TextBox 63"/>
          <p:cNvSpPr txBox="1"/>
          <p:nvPr/>
        </p:nvSpPr>
        <p:spPr>
          <a:xfrm>
            <a:off x="68580" y="4757420"/>
            <a:ext cx="166751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H3K27me3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6220460" y="699770"/>
            <a:ext cx="5673725" cy="4995545"/>
            <a:chOff x="9796" y="1102"/>
            <a:chExt cx="8935" cy="7867"/>
          </a:xfrm>
        </p:grpSpPr>
        <p:pic>
          <p:nvPicPr>
            <p:cNvPr id="129" name="图片 1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97" y="1102"/>
              <a:ext cx="8934" cy="5152"/>
            </a:xfrm>
            <a:prstGeom prst="rect">
              <a:avLst/>
            </a:prstGeom>
          </p:spPr>
        </p:pic>
        <p:pic>
          <p:nvPicPr>
            <p:cNvPr id="130" name="图片 12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6254"/>
              <a:ext cx="8532" cy="2233"/>
            </a:xfrm>
            <a:prstGeom prst="rect">
              <a:avLst/>
            </a:prstGeom>
          </p:spPr>
        </p:pic>
        <p:sp>
          <p:nvSpPr>
            <p:cNvPr id="131" name="文本框 130"/>
            <p:cNvSpPr txBox="1"/>
            <p:nvPr/>
          </p:nvSpPr>
          <p:spPr>
            <a:xfrm>
              <a:off x="13256" y="8487"/>
              <a:ext cx="446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i="1" dirty="0" err="1">
                  <a:latin typeface="Calibri" panose="020F0502020204030204" charset="0"/>
                  <a:cs typeface="Calibri" panose="020F0502020204030204" charset="0"/>
                </a:rPr>
                <a:t>Rowley</a:t>
              </a:r>
              <a:r>
                <a:rPr lang="en-US" altLang="zh-CN" sz="1400" i="1" dirty="0">
                  <a:latin typeface="Calibri" panose="020F0502020204030204" charset="0"/>
                  <a:cs typeface="Calibri" panose="020F0502020204030204" charset="0"/>
                </a:rPr>
                <a:t> et al., Molecular Cell</a:t>
              </a:r>
              <a:r>
                <a:rPr lang="en-US" altLang="zh-CN" sz="1400" dirty="0">
                  <a:latin typeface="Calibri" panose="020F0502020204030204" charset="0"/>
                  <a:cs typeface="Calibri" panose="020F0502020204030204" charset="0"/>
                  <a:sym typeface="+mn-ea"/>
                </a:rPr>
                <a:t>. 2017</a:t>
              </a:r>
              <a:endParaRPr lang="en-US" altLang="zh-CN" sz="1400" i="1" dirty="0">
                <a:latin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/>
      <p:bldP spid="81" grpId="0" animBg="1"/>
      <p:bldP spid="83" grpId="0" animBg="1"/>
      <p:bldP spid="84" grpId="0"/>
      <p:bldP spid="89" grpId="0" animBg="1"/>
      <p:bldP spid="90" grpId="0" animBg="1"/>
      <p:bldP spid="106" grpId="0"/>
      <p:bldP spid="107" grpId="0"/>
      <p:bldP spid="108" grpId="0" animBg="1"/>
      <p:bldP spid="109" grpId="0" animBg="1"/>
      <p:bldP spid="110" grpId="0"/>
      <p:bldP spid="119" grpId="0" animBg="1"/>
      <p:bldP spid="120" grpId="0"/>
      <p:bldP spid="121" grpId="0"/>
      <p:bldP spid="122" grpId="0"/>
      <p:bldP spid="126" grpId="0"/>
      <p:bldP spid="61" grpId="1" animBg="1"/>
      <p:bldP spid="63" grpId="1"/>
      <p:bldP spid="81" grpId="1" animBg="1"/>
      <p:bldP spid="83" grpId="1" animBg="1"/>
      <p:bldP spid="84" grpId="1"/>
      <p:bldP spid="89" grpId="1" animBg="1"/>
      <p:bldP spid="90" grpId="1" animBg="1"/>
      <p:bldP spid="106" grpId="1"/>
      <p:bldP spid="107" grpId="1"/>
      <p:bldP spid="108" grpId="1" animBg="1"/>
      <p:bldP spid="109" grpId="1" animBg="1"/>
      <p:bldP spid="110" grpId="1"/>
      <p:bldP spid="119" grpId="1" animBg="1"/>
      <p:bldP spid="120" grpId="1"/>
      <p:bldP spid="121" grpId="1"/>
      <p:bldP spid="122" grpId="1"/>
      <p:bldP spid="126" grpId="1"/>
      <p:bldP spid="127" grpId="1"/>
      <p:bldP spid="128" grpId="1"/>
      <p:bldP spid="127" grpId="2"/>
      <p:bldP spid="128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000" cy="460375"/>
            <a:chOff x="199" y="184"/>
            <a:chExt cx="19200" cy="1010"/>
          </a:xfrm>
        </p:grpSpPr>
        <p:sp>
          <p:nvSpPr>
            <p:cNvPr id="20" name="矩形 19"/>
            <p:cNvSpPr/>
            <p:nvPr>
              <p:custDataLst>
                <p:tags r:id="rId1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2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8580" y="61595"/>
            <a:ext cx="1841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Project design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3" name="灯片编号占位符 1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31140" y="2361565"/>
            <a:ext cx="5531485" cy="11341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TextBox 22"/>
          <p:cNvSpPr txBox="1"/>
          <p:nvPr/>
        </p:nvSpPr>
        <p:spPr>
          <a:xfrm>
            <a:off x="3608705" y="1804670"/>
            <a:ext cx="1106170" cy="433070"/>
          </a:xfrm>
          <a:prstGeom prst="rect">
            <a:avLst/>
          </a:prstGeom>
          <a:noFill/>
        </p:spPr>
        <p:txBody>
          <a:bodyPr wrap="none" lIns="90432" tIns="45216" rIns="90432" bIns="45216" rtlCol="0">
            <a:noAutofit/>
          </a:bodyPr>
          <a:p>
            <a:pPr algn="ctr"/>
            <a:r>
              <a:rPr lang="en-US" sz="1400" dirty="0">
                <a:solidFill>
                  <a:prstClr val="black"/>
                </a:solidFill>
              </a:rPr>
              <a:t>Heat shock (HS)  treatment</a:t>
            </a:r>
            <a:endParaRPr lang="en-US" sz="1400" dirty="0">
              <a:solidFill>
                <a:prstClr val="black"/>
              </a:solidFill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37℃, 20mins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735455" y="3528695"/>
            <a:ext cx="1490980" cy="1122680"/>
            <a:chOff x="2985043" y="3645818"/>
            <a:chExt cx="1620176" cy="1366163"/>
          </a:xfrm>
        </p:grpSpPr>
        <p:sp>
          <p:nvSpPr>
            <p:cNvPr id="67" name="圆角矩形 66"/>
            <p:cNvSpPr/>
            <p:nvPr/>
          </p:nvSpPr>
          <p:spPr>
            <a:xfrm>
              <a:off x="2985043" y="3958116"/>
              <a:ext cx="1620176" cy="69386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TextBox 67"/>
            <p:cNvSpPr txBox="1"/>
            <p:nvPr/>
          </p:nvSpPr>
          <p:spPr>
            <a:xfrm>
              <a:off x="3221460" y="3982384"/>
              <a:ext cx="1132600" cy="633628"/>
            </a:xfrm>
            <a:prstGeom prst="rect">
              <a:avLst/>
            </a:prstGeom>
            <a:noFill/>
          </p:spPr>
          <p:txBody>
            <a:bodyPr wrap="square" lIns="90432" tIns="45216" rIns="90432" bIns="45216" rtlCol="0">
              <a:spAutoFit/>
            </a:bodyPr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H3K27ac</a:t>
              </a:r>
              <a:r>
                <a:rPr lang="en-US" altLang="zh-CN" sz="1400" dirty="0">
                  <a:solidFill>
                    <a:prstClr val="black"/>
                  </a:solidFill>
                </a:rPr>
                <a:t> </a:t>
              </a:r>
              <a:r>
                <a:rPr lang="en-US" altLang="zh-CN" sz="1400" dirty="0" err="1">
                  <a:solidFill>
                    <a:prstClr val="black"/>
                  </a:solidFill>
                </a:rPr>
                <a:t>ChIA</a:t>
              </a:r>
              <a:r>
                <a:rPr lang="en-US" altLang="zh-CN" sz="1400" dirty="0">
                  <a:solidFill>
                    <a:prstClr val="black"/>
                  </a:solidFill>
                </a:rPr>
                <a:t>-PET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直接箭头连接符 71"/>
            <p:cNvCxnSpPr>
              <a:endCxn id="67" idx="0"/>
            </p:cNvCxnSpPr>
            <p:nvPr/>
          </p:nvCxnSpPr>
          <p:spPr>
            <a:xfrm>
              <a:off x="3766138" y="3645818"/>
              <a:ext cx="0" cy="3122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3766138" y="4651981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直接箭头连接符 76"/>
          <p:cNvCxnSpPr/>
          <p:nvPr/>
        </p:nvCxnSpPr>
        <p:spPr>
          <a:xfrm>
            <a:off x="5280025" y="3559810"/>
            <a:ext cx="0" cy="24384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4741545" y="4638675"/>
            <a:ext cx="1041400" cy="10052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4737100" y="3796030"/>
            <a:ext cx="1049655" cy="558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TextBox 63"/>
          <p:cNvSpPr txBox="1"/>
          <p:nvPr/>
        </p:nvSpPr>
        <p:spPr>
          <a:xfrm>
            <a:off x="4793615" y="3942080"/>
            <a:ext cx="880745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>
                <a:solidFill>
                  <a:prstClr val="black"/>
                </a:solidFill>
              </a:rPr>
              <a:t>RNA-</a:t>
            </a:r>
            <a:r>
              <a:rPr lang="en-US" altLang="zh-CN" sz="1400" dirty="0" err="1">
                <a:solidFill>
                  <a:prstClr val="black"/>
                </a:solidFill>
              </a:rPr>
              <a:t>seq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5280025" y="4356100"/>
            <a:ext cx="0" cy="28067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下箭头 88"/>
          <p:cNvSpPr/>
          <p:nvPr/>
        </p:nvSpPr>
        <p:spPr>
          <a:xfrm>
            <a:off x="2902585" y="1694180"/>
            <a:ext cx="212090" cy="654685"/>
          </a:xfrm>
          <a:prstGeom prst="downArrow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231775" y="951230"/>
            <a:ext cx="5530850" cy="711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3801745" y="2732405"/>
            <a:ext cx="450850" cy="464185"/>
            <a:chOff x="4563" y="4348"/>
            <a:chExt cx="710" cy="731"/>
          </a:xfrm>
        </p:grpSpPr>
        <p:sp>
          <p:nvSpPr>
            <p:cNvPr id="92" name="椭圆 91"/>
            <p:cNvSpPr/>
            <p:nvPr>
              <p:custDataLst>
                <p:tags r:id="rId4"/>
              </p:custDataLst>
            </p:nvPr>
          </p:nvSpPr>
          <p:spPr>
            <a:xfrm>
              <a:off x="4563" y="4348"/>
              <a:ext cx="710" cy="731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5"/>
              </p:custDataLst>
            </p:nvPr>
          </p:nvSpPr>
          <p:spPr>
            <a:xfrm>
              <a:off x="4886" y="4571"/>
              <a:ext cx="290" cy="28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091690" y="2732405"/>
            <a:ext cx="449580" cy="463550"/>
            <a:chOff x="1566" y="4256"/>
            <a:chExt cx="708" cy="730"/>
          </a:xfrm>
        </p:grpSpPr>
        <p:sp>
          <p:nvSpPr>
            <p:cNvPr id="104" name="椭圆 103"/>
            <p:cNvSpPr/>
            <p:nvPr>
              <p:custDataLst>
                <p:tags r:id="rId6"/>
              </p:custDataLst>
            </p:nvPr>
          </p:nvSpPr>
          <p:spPr>
            <a:xfrm>
              <a:off x="1566" y="4256"/>
              <a:ext cx="709" cy="731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7"/>
              </p:custDataLst>
            </p:nvPr>
          </p:nvSpPr>
          <p:spPr>
            <a:xfrm>
              <a:off x="1878" y="4479"/>
              <a:ext cx="290" cy="28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6" name="TextBox 15"/>
          <p:cNvSpPr txBox="1"/>
          <p:nvPr/>
        </p:nvSpPr>
        <p:spPr>
          <a:xfrm>
            <a:off x="1665605" y="2761615"/>
            <a:ext cx="453390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WT</a:t>
            </a:r>
            <a:r>
              <a:rPr lang="en-US" altLang="zh-CN" dirty="0" err="1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7" name="TextBox 15"/>
          <p:cNvSpPr txBox="1"/>
          <p:nvPr/>
        </p:nvSpPr>
        <p:spPr>
          <a:xfrm>
            <a:off x="3375025" y="2778125"/>
            <a:ext cx="394335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HS</a:t>
            </a:r>
            <a:r>
              <a:rPr lang="en-US" altLang="zh-CN" dirty="0" err="1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175895" y="4639310"/>
            <a:ext cx="1480185" cy="9690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圆角矩形 108"/>
          <p:cNvSpPr/>
          <p:nvPr/>
        </p:nvSpPr>
        <p:spPr>
          <a:xfrm>
            <a:off x="231140" y="3797300"/>
            <a:ext cx="1442085" cy="5441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0" name="TextBox 67"/>
          <p:cNvSpPr txBox="1"/>
          <p:nvPr/>
        </p:nvSpPr>
        <p:spPr>
          <a:xfrm>
            <a:off x="441960" y="3816350"/>
            <a:ext cx="100838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H3K27me3</a:t>
            </a:r>
            <a:r>
              <a:rPr lang="en-US" altLang="zh-CN" sz="1400" dirty="0">
                <a:solidFill>
                  <a:prstClr val="black"/>
                </a:solidFill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</a:rPr>
              <a:t>ChIA</a:t>
            </a:r>
            <a:r>
              <a:rPr lang="en-US" altLang="zh-CN" sz="1400" dirty="0">
                <a:solidFill>
                  <a:prstClr val="black"/>
                </a:solidFill>
              </a:rPr>
              <a:t>-PET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cxnSp>
        <p:nvCxnSpPr>
          <p:cNvPr id="111" name="直接箭头连接符 110"/>
          <p:cNvCxnSpPr>
            <a:endCxn id="109" idx="0"/>
          </p:cNvCxnSpPr>
          <p:nvPr/>
        </p:nvCxnSpPr>
        <p:spPr>
          <a:xfrm>
            <a:off x="926465" y="3552190"/>
            <a:ext cx="0" cy="24511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926465" y="4341495"/>
            <a:ext cx="0" cy="282575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3225800" y="3528695"/>
            <a:ext cx="1497965" cy="2106295"/>
            <a:chOff x="4947" y="5714"/>
            <a:chExt cx="2111" cy="3360"/>
          </a:xfrm>
        </p:grpSpPr>
        <p:sp>
          <p:nvSpPr>
            <p:cNvPr id="114" name="圆角矩形 113"/>
            <p:cNvSpPr/>
            <p:nvPr/>
          </p:nvSpPr>
          <p:spPr>
            <a:xfrm>
              <a:off x="5049" y="6110"/>
              <a:ext cx="1954" cy="9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TextBox 65"/>
            <p:cNvSpPr txBox="1"/>
            <p:nvPr/>
          </p:nvSpPr>
          <p:spPr>
            <a:xfrm>
              <a:off x="5256" y="6149"/>
              <a:ext cx="1541" cy="831"/>
            </a:xfrm>
            <a:prstGeom prst="rect">
              <a:avLst/>
            </a:prstGeom>
            <a:noFill/>
          </p:spPr>
          <p:txBody>
            <a:bodyPr wrap="square" lIns="90432" tIns="45216" rIns="90432" bIns="45216" rtlCol="0">
              <a:spAutoFit/>
            </a:bodyPr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RNAPII</a:t>
              </a:r>
              <a:r>
                <a:rPr lang="en-US" altLang="zh-CN" sz="1400" dirty="0">
                  <a:solidFill>
                    <a:prstClr val="black"/>
                  </a:solidFill>
                </a:rPr>
                <a:t> 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ChIA</a:t>
              </a:r>
              <a:r>
                <a:rPr lang="en-US" altLang="zh-CN" sz="1400" dirty="0">
                  <a:solidFill>
                    <a:prstClr val="black"/>
                  </a:solidFill>
                </a:rPr>
                <a:t>-PET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16" name="直接箭头连接符 115"/>
            <p:cNvCxnSpPr/>
            <p:nvPr/>
          </p:nvCxnSpPr>
          <p:spPr>
            <a:xfrm>
              <a:off x="6002" y="7050"/>
              <a:ext cx="0" cy="4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/>
            <p:nvPr/>
          </p:nvCxnSpPr>
          <p:spPr>
            <a:xfrm>
              <a:off x="6048" y="5714"/>
              <a:ext cx="0" cy="4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圆角矩形 117"/>
            <p:cNvSpPr/>
            <p:nvPr>
              <p:custDataLst>
                <p:tags r:id="rId8"/>
              </p:custDataLst>
            </p:nvPr>
          </p:nvSpPr>
          <p:spPr>
            <a:xfrm>
              <a:off x="4947" y="7496"/>
              <a:ext cx="2111" cy="157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9" name="圆角矩形 118"/>
          <p:cNvSpPr/>
          <p:nvPr/>
        </p:nvSpPr>
        <p:spPr>
          <a:xfrm>
            <a:off x="1711325" y="4660265"/>
            <a:ext cx="1459865" cy="955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0" name="TextBox 63"/>
          <p:cNvSpPr txBox="1"/>
          <p:nvPr/>
        </p:nvSpPr>
        <p:spPr>
          <a:xfrm>
            <a:off x="1558925" y="4757420"/>
            <a:ext cx="172593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H3K27ac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sp>
        <p:nvSpPr>
          <p:cNvPr id="121" name="TextBox 63"/>
          <p:cNvSpPr txBox="1"/>
          <p:nvPr/>
        </p:nvSpPr>
        <p:spPr>
          <a:xfrm>
            <a:off x="3091180" y="4757420"/>
            <a:ext cx="172593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RNAPII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sp>
        <p:nvSpPr>
          <p:cNvPr id="122" name="TextBox 63"/>
          <p:cNvSpPr txBox="1"/>
          <p:nvPr/>
        </p:nvSpPr>
        <p:spPr>
          <a:xfrm>
            <a:off x="4778375" y="4883785"/>
            <a:ext cx="1004570" cy="520700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>
                <a:solidFill>
                  <a:prstClr val="black"/>
                </a:solidFill>
              </a:rPr>
              <a:t>Gene expression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2732405" y="1055370"/>
            <a:ext cx="450215" cy="464185"/>
            <a:chOff x="-961578" y="4800654"/>
            <a:chExt cx="648072" cy="571004"/>
          </a:xfrm>
        </p:grpSpPr>
        <p:sp>
          <p:nvSpPr>
            <p:cNvPr id="124" name="椭圆 123"/>
            <p:cNvSpPr/>
            <p:nvPr>
              <p:custDataLst>
                <p:tags r:id="rId9"/>
              </p:custDataLst>
            </p:nvPr>
          </p:nvSpPr>
          <p:spPr>
            <a:xfrm>
              <a:off x="-961578" y="4800654"/>
              <a:ext cx="648072" cy="571004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5" name="椭圆 124"/>
            <p:cNvSpPr/>
            <p:nvPr>
              <p:custDataLst>
                <p:tags r:id="rId10"/>
              </p:custDataLst>
            </p:nvPr>
          </p:nvSpPr>
          <p:spPr>
            <a:xfrm>
              <a:off x="-676676" y="4974885"/>
              <a:ext cx="265120" cy="2219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6" name="TextBox 15"/>
          <p:cNvSpPr txBox="1"/>
          <p:nvPr/>
        </p:nvSpPr>
        <p:spPr>
          <a:xfrm>
            <a:off x="1040130" y="1031240"/>
            <a:ext cx="1890395" cy="48450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S2 cell line</a:t>
            </a:r>
            <a:endParaRPr lang="en-US" altLang="zh-CN" sz="1400" dirty="0" err="1">
              <a:solidFill>
                <a:prstClr val="black"/>
              </a:solidFill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Wild type (WT)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346710" y="5742305"/>
            <a:ext cx="35547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en-US" sz="1400" dirty="0">
                <a:solidFill>
                  <a:prstClr val="black"/>
                </a:solidFill>
                <a:sym typeface="+mn-ea"/>
              </a:rPr>
              <a:t>H3K27me3: </a:t>
            </a: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inactive histone mark</a:t>
            </a:r>
            <a:endParaRPr lang="en-US" altLang="en-US" sz="1400" dirty="0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H3K27ac: active histone mark</a:t>
            </a:r>
            <a:endParaRPr lang="en-US" altLang="zh-CN" sz="1400" dirty="0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RNAPII: transcriptional machinery protein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RNA-seq: mark the gene expression level</a:t>
            </a:r>
            <a:endParaRPr lang="en-US" altLang="zh-CN" sz="1400" dirty="0">
              <a:solidFill>
                <a:prstClr val="black"/>
              </a:solidFill>
              <a:sym typeface="+mn-ea"/>
            </a:endParaRPr>
          </a:p>
        </p:txBody>
      </p:sp>
      <p:sp>
        <p:nvSpPr>
          <p:cNvPr id="128" name="TextBox 63"/>
          <p:cNvSpPr txBox="1"/>
          <p:nvPr/>
        </p:nvSpPr>
        <p:spPr>
          <a:xfrm>
            <a:off x="68580" y="4757420"/>
            <a:ext cx="166751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H3K27me3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6220460" y="699770"/>
            <a:ext cx="5673725" cy="4995545"/>
            <a:chOff x="9796" y="1102"/>
            <a:chExt cx="8935" cy="7867"/>
          </a:xfrm>
        </p:grpSpPr>
        <p:pic>
          <p:nvPicPr>
            <p:cNvPr id="129" name="图片 1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97" y="1102"/>
              <a:ext cx="8934" cy="5152"/>
            </a:xfrm>
            <a:prstGeom prst="rect">
              <a:avLst/>
            </a:prstGeom>
          </p:spPr>
        </p:pic>
        <p:pic>
          <p:nvPicPr>
            <p:cNvPr id="130" name="图片 12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6254"/>
              <a:ext cx="8532" cy="2233"/>
            </a:xfrm>
            <a:prstGeom prst="rect">
              <a:avLst/>
            </a:prstGeom>
          </p:spPr>
        </p:pic>
        <p:sp>
          <p:nvSpPr>
            <p:cNvPr id="131" name="文本框 130"/>
            <p:cNvSpPr txBox="1"/>
            <p:nvPr/>
          </p:nvSpPr>
          <p:spPr>
            <a:xfrm>
              <a:off x="13256" y="8487"/>
              <a:ext cx="446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i="1" dirty="0" err="1">
                  <a:latin typeface="Calibri" panose="020F0502020204030204" charset="0"/>
                  <a:cs typeface="Calibri" panose="020F0502020204030204" charset="0"/>
                </a:rPr>
                <a:t>Rowley</a:t>
              </a:r>
              <a:r>
                <a:rPr lang="en-US" altLang="zh-CN" sz="1400" i="1" dirty="0">
                  <a:latin typeface="Calibri" panose="020F0502020204030204" charset="0"/>
                  <a:cs typeface="Calibri" panose="020F0502020204030204" charset="0"/>
                </a:rPr>
                <a:t> et al., Molecular Cell</a:t>
              </a:r>
              <a:r>
                <a:rPr lang="en-US" altLang="zh-CN" sz="1400" dirty="0">
                  <a:latin typeface="Calibri" panose="020F0502020204030204" charset="0"/>
                  <a:cs typeface="Calibri" panose="020F0502020204030204" charset="0"/>
                  <a:sym typeface="+mn-ea"/>
                </a:rPr>
                <a:t>. 2017</a:t>
              </a:r>
              <a:endParaRPr lang="en-US" altLang="zh-CN" sz="1400" i="1" dirty="0">
                <a:latin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134" name="矩形 133"/>
          <p:cNvSpPr/>
          <p:nvPr/>
        </p:nvSpPr>
        <p:spPr>
          <a:xfrm>
            <a:off x="5965190" y="552450"/>
            <a:ext cx="6224905" cy="5228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5" name="组合 154"/>
          <p:cNvGrpSpPr/>
          <p:nvPr/>
        </p:nvGrpSpPr>
        <p:grpSpPr>
          <a:xfrm>
            <a:off x="6052185" y="951230"/>
            <a:ext cx="5791200" cy="4595495"/>
            <a:chOff x="9531" y="1498"/>
            <a:chExt cx="9120" cy="7237"/>
          </a:xfrm>
        </p:grpSpPr>
        <p:sp>
          <p:nvSpPr>
            <p:cNvPr id="156" name="圆角矩形 155"/>
            <p:cNvSpPr/>
            <p:nvPr>
              <p:custDataLst>
                <p:tags r:id="rId13"/>
              </p:custDataLst>
            </p:nvPr>
          </p:nvSpPr>
          <p:spPr>
            <a:xfrm>
              <a:off x="9652" y="1498"/>
              <a:ext cx="7653" cy="11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7" name="TextBox 15"/>
            <p:cNvSpPr txBox="1"/>
            <p:nvPr>
              <p:custDataLst>
                <p:tags r:id="rId14"/>
              </p:custDataLst>
            </p:nvPr>
          </p:nvSpPr>
          <p:spPr>
            <a:xfrm>
              <a:off x="11919" y="1612"/>
              <a:ext cx="2969" cy="763"/>
            </a:xfrm>
            <a:prstGeom prst="rect">
              <a:avLst/>
            </a:prstGeom>
            <a:noFill/>
          </p:spPr>
          <p:txBody>
            <a:bodyPr wrap="square" lIns="90432" tIns="45216" rIns="90432" bIns="45216" rtlCol="0">
              <a:noAutofit/>
            </a:bodyPr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Data format produced by ChIA-PET </a:t>
              </a:r>
              <a:r>
                <a:rPr lang="en-US" altLang="zh-CN" dirty="0">
                  <a:solidFill>
                    <a:prstClr val="black"/>
                  </a:solidFill>
                </a:rPr>
                <a:t> 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158" name="图片 15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9652" y="3570"/>
              <a:ext cx="2507" cy="2513"/>
            </a:xfrm>
            <a:prstGeom prst="rect">
              <a:avLst/>
            </a:prstGeom>
          </p:spPr>
        </p:pic>
        <p:pic>
          <p:nvPicPr>
            <p:cNvPr id="159" name="图片 15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2292" y="3558"/>
              <a:ext cx="5013" cy="2525"/>
            </a:xfrm>
            <a:prstGeom prst="rect">
              <a:avLst/>
            </a:prstGeom>
          </p:spPr>
        </p:pic>
        <p:sp>
          <p:nvSpPr>
            <p:cNvPr id="160" name="文本框 159"/>
            <p:cNvSpPr txBox="1"/>
            <p:nvPr>
              <p:custDataLst>
                <p:tags r:id="rId19"/>
              </p:custDataLst>
            </p:nvPr>
          </p:nvSpPr>
          <p:spPr>
            <a:xfrm>
              <a:off x="12548" y="3666"/>
              <a:ext cx="98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dirty="0">
                  <a:solidFill>
                    <a:prstClr val="black"/>
                  </a:solidFill>
                  <a:sym typeface="+mn-ea"/>
                </a:rPr>
                <a:t>loops</a:t>
              </a:r>
              <a:endParaRPr lang="en-US" altLang="en-US" sz="1400" dirty="0">
                <a:solidFill>
                  <a:prstClr val="black"/>
                </a:solidFill>
                <a:sym typeface="+mn-ea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20"/>
              </p:custDataLst>
            </p:nvPr>
          </p:nvSpPr>
          <p:spPr>
            <a:xfrm>
              <a:off x="12592" y="5280"/>
              <a:ext cx="145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dirty="0">
                  <a:solidFill>
                    <a:prstClr val="black"/>
                  </a:solidFill>
                  <a:sym typeface="+mn-ea"/>
                </a:rPr>
                <a:t>coverage</a:t>
              </a:r>
              <a:endParaRPr lang="en-US" altLang="en-US" sz="1400" dirty="0">
                <a:solidFill>
                  <a:prstClr val="black"/>
                </a:solidFill>
                <a:sym typeface="+mn-ea"/>
              </a:endParaRPr>
            </a:p>
          </p:txBody>
        </p:sp>
        <p:cxnSp>
          <p:nvCxnSpPr>
            <p:cNvPr id="162" name="肘形连接符 161"/>
            <p:cNvCxnSpPr/>
            <p:nvPr>
              <p:custDataLst>
                <p:tags r:id="rId21"/>
              </p:custDataLst>
            </p:nvPr>
          </p:nvCxnSpPr>
          <p:spPr>
            <a:xfrm rot="5400000" flipV="1">
              <a:off x="14131" y="1858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3" name="肘形连接符 162"/>
            <p:cNvCxnSpPr/>
            <p:nvPr>
              <p:custDataLst>
                <p:tags r:id="rId22"/>
              </p:custDataLst>
            </p:nvPr>
          </p:nvCxnSpPr>
          <p:spPr>
            <a:xfrm rot="16200000" flipH="1" flipV="1">
              <a:off x="12164" y="1858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4" name="直接箭头连接符 163"/>
            <p:cNvCxnSpPr/>
            <p:nvPr>
              <p:custDataLst>
                <p:tags r:id="rId23"/>
              </p:custDataLst>
            </p:nvPr>
          </p:nvCxnSpPr>
          <p:spPr>
            <a:xfrm>
              <a:off x="10759" y="6083"/>
              <a:ext cx="0" cy="3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箭头连接符 164"/>
            <p:cNvCxnSpPr/>
            <p:nvPr>
              <p:custDataLst>
                <p:tags r:id="rId24"/>
              </p:custDataLst>
            </p:nvPr>
          </p:nvCxnSpPr>
          <p:spPr>
            <a:xfrm>
              <a:off x="15338" y="6083"/>
              <a:ext cx="0" cy="3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圆角矩形 165"/>
            <p:cNvSpPr/>
            <p:nvPr>
              <p:custDataLst>
                <p:tags r:id="rId25"/>
              </p:custDataLst>
            </p:nvPr>
          </p:nvSpPr>
          <p:spPr>
            <a:xfrm>
              <a:off x="14184" y="3094"/>
              <a:ext cx="2507" cy="4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7" name="圆角矩形 166"/>
            <p:cNvSpPr/>
            <p:nvPr>
              <p:custDataLst>
                <p:tags r:id="rId26"/>
              </p:custDataLst>
            </p:nvPr>
          </p:nvSpPr>
          <p:spPr>
            <a:xfrm>
              <a:off x="13654" y="6493"/>
              <a:ext cx="3368" cy="4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8" name="TextBox 22"/>
            <p:cNvSpPr txBox="1"/>
            <p:nvPr>
              <p:custDataLst>
                <p:tags r:id="rId27"/>
              </p:custDataLst>
            </p:nvPr>
          </p:nvSpPr>
          <p:spPr>
            <a:xfrm>
              <a:off x="13994" y="3049"/>
              <a:ext cx="2887" cy="509"/>
            </a:xfrm>
            <a:prstGeom prst="rect">
              <a:avLst/>
            </a:prstGeom>
            <a:noFill/>
          </p:spPr>
          <p:txBody>
            <a:bodyPr wrap="none" lIns="90432" tIns="45216" rIns="90432" bIns="45216" rtlCol="0">
              <a:noAutofit/>
            </a:bodyPr>
            <a:p>
              <a:pPr algn="ctr"/>
              <a:r>
                <a:rPr lang="en-US" sz="1400" dirty="0">
                  <a:solidFill>
                    <a:prstClr val="black"/>
                  </a:solidFill>
                </a:rPr>
                <a:t>Loops and coverage</a:t>
              </a:r>
              <a:endParaRPr lang="en-US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69" name="TextBox 22"/>
            <p:cNvSpPr txBox="1"/>
            <p:nvPr>
              <p:custDataLst>
                <p:tags r:id="rId28"/>
              </p:custDataLst>
            </p:nvPr>
          </p:nvSpPr>
          <p:spPr>
            <a:xfrm>
              <a:off x="13754" y="6448"/>
              <a:ext cx="3366" cy="509"/>
            </a:xfrm>
            <a:prstGeom prst="rect">
              <a:avLst/>
            </a:prstGeom>
            <a:noFill/>
          </p:spPr>
          <p:txBody>
            <a:bodyPr wrap="none" lIns="90432" tIns="45216" rIns="90432" bIns="45216" rtlCol="0">
              <a:noAutofit/>
            </a:bodyPr>
            <a:p>
              <a:pPr algn="ctr"/>
              <a:r>
                <a:rPr lang="en-US" altLang="en-US" sz="1400" dirty="0">
                  <a:solidFill>
                    <a:prstClr val="black"/>
                  </a:solidFill>
                </a:rPr>
                <a:t>Interaction domains/Loops </a:t>
              </a:r>
              <a:endParaRPr lang="en-US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70" name="圆角矩形 169"/>
            <p:cNvSpPr/>
            <p:nvPr>
              <p:custDataLst>
                <p:tags r:id="rId29"/>
              </p:custDataLst>
            </p:nvPr>
          </p:nvSpPr>
          <p:spPr>
            <a:xfrm>
              <a:off x="10062" y="3049"/>
              <a:ext cx="1616" cy="4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1" name="圆角矩形 170"/>
            <p:cNvSpPr/>
            <p:nvPr>
              <p:custDataLst>
                <p:tags r:id="rId30"/>
              </p:custDataLst>
            </p:nvPr>
          </p:nvSpPr>
          <p:spPr>
            <a:xfrm>
              <a:off x="9652" y="6493"/>
              <a:ext cx="2549" cy="4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TextBox 22"/>
            <p:cNvSpPr txBox="1"/>
            <p:nvPr>
              <p:custDataLst>
                <p:tags r:id="rId31"/>
              </p:custDataLst>
            </p:nvPr>
          </p:nvSpPr>
          <p:spPr>
            <a:xfrm>
              <a:off x="9999" y="3004"/>
              <a:ext cx="1742" cy="509"/>
            </a:xfrm>
            <a:prstGeom prst="rect">
              <a:avLst/>
            </a:prstGeom>
            <a:noFill/>
          </p:spPr>
          <p:txBody>
            <a:bodyPr wrap="none" lIns="90432" tIns="45216" rIns="90432" bIns="45216" rtlCol="0">
              <a:noAutofit/>
            </a:bodyPr>
            <a:p>
              <a:pPr algn="ctr"/>
              <a:r>
                <a:rPr lang="en-US" sz="1400" dirty="0">
                  <a:solidFill>
                    <a:prstClr val="black"/>
                  </a:solidFill>
                </a:rPr>
                <a:t>Hi-C matrix</a:t>
              </a:r>
              <a:endParaRPr lang="en-US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73" name="TextBox 22"/>
            <p:cNvSpPr txBox="1"/>
            <p:nvPr>
              <p:custDataLst>
                <p:tags r:id="rId32"/>
              </p:custDataLst>
            </p:nvPr>
          </p:nvSpPr>
          <p:spPr>
            <a:xfrm>
              <a:off x="9531" y="6448"/>
              <a:ext cx="2791" cy="509"/>
            </a:xfrm>
            <a:prstGeom prst="rect">
              <a:avLst/>
            </a:prstGeom>
            <a:noFill/>
          </p:spPr>
          <p:txBody>
            <a:bodyPr wrap="none" lIns="90432" tIns="45216" rIns="90432" bIns="45216" rtlCol="0">
              <a:noAutofit/>
            </a:bodyPr>
            <a:p>
              <a:pPr algn="ctr"/>
              <a:r>
                <a:rPr lang="en-US" altLang="en-US" sz="1400" dirty="0">
                  <a:solidFill>
                    <a:prstClr val="black"/>
                  </a:solidFill>
                </a:rPr>
                <a:t>Compartments/TADs</a:t>
              </a:r>
              <a:endParaRPr lang="en-US" altLang="en-US" sz="1400" dirty="0">
                <a:solidFill>
                  <a:prstClr val="black"/>
                </a:solidFill>
              </a:endParaRPr>
            </a:p>
          </p:txBody>
        </p:sp>
        <p:pic>
          <p:nvPicPr>
            <p:cNvPr id="174" name="图片 173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34"/>
            <a:stretch>
              <a:fillRect/>
            </a:stretch>
          </p:blipFill>
          <p:spPr>
            <a:xfrm rot="5400000">
              <a:off x="16061" y="5698"/>
              <a:ext cx="4669" cy="513"/>
            </a:xfrm>
            <a:prstGeom prst="rect">
              <a:avLst/>
            </a:prstGeom>
          </p:spPr>
        </p:pic>
        <p:cxnSp>
          <p:nvCxnSpPr>
            <p:cNvPr id="175" name="肘形连接符 174"/>
            <p:cNvCxnSpPr/>
            <p:nvPr>
              <p:custDataLst>
                <p:tags r:id="rId35"/>
              </p:custDataLst>
            </p:nvPr>
          </p:nvCxnSpPr>
          <p:spPr>
            <a:xfrm rot="16200000">
              <a:off x="14131" y="6242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6" name="肘形连接符 175"/>
            <p:cNvCxnSpPr/>
            <p:nvPr>
              <p:custDataLst>
                <p:tags r:id="rId36"/>
              </p:custDataLst>
            </p:nvPr>
          </p:nvCxnSpPr>
          <p:spPr>
            <a:xfrm rot="5400000" flipH="1">
              <a:off x="12164" y="6242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7" name="圆角矩形 176"/>
            <p:cNvSpPr/>
            <p:nvPr>
              <p:custDataLst>
                <p:tags r:id="rId37"/>
              </p:custDataLst>
            </p:nvPr>
          </p:nvSpPr>
          <p:spPr>
            <a:xfrm>
              <a:off x="10759" y="7492"/>
              <a:ext cx="5011" cy="79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TextBox 22"/>
            <p:cNvSpPr txBox="1"/>
            <p:nvPr>
              <p:custDataLst>
                <p:tags r:id="rId38"/>
              </p:custDataLst>
            </p:nvPr>
          </p:nvSpPr>
          <p:spPr>
            <a:xfrm>
              <a:off x="11539" y="7492"/>
              <a:ext cx="3540" cy="509"/>
            </a:xfrm>
            <a:prstGeom prst="rect">
              <a:avLst/>
            </a:prstGeom>
            <a:noFill/>
          </p:spPr>
          <p:txBody>
            <a:bodyPr wrap="none" lIns="90432" tIns="45216" rIns="90432" bIns="45216" rtlCol="0">
              <a:noAutofit/>
            </a:bodyPr>
            <a:p>
              <a:pPr algn="ctr"/>
              <a:r>
                <a:rPr lang="en-US" altLang="en-US" sz="1400" dirty="0">
                  <a:solidFill>
                    <a:prstClr val="black"/>
                  </a:solidFill>
                </a:rPr>
                <a:t>Changes at different levels of 3D structure</a:t>
              </a:r>
              <a:endParaRPr lang="en-US" altLang="en-US" sz="1400" dirty="0">
                <a:solidFill>
                  <a:prstClr val="black"/>
                </a:solidFill>
              </a:endParaRPr>
            </a:p>
            <a:p>
              <a:pPr algn="ctr"/>
              <a:r>
                <a:rPr lang="en-US" altLang="en-US" sz="1400" dirty="0">
                  <a:solidFill>
                    <a:prstClr val="black"/>
                  </a:solidFill>
                </a:rPr>
                <a:t>induced by heat shock </a:t>
              </a:r>
              <a:endParaRPr lang="en-US" altLang="en-US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79" name="肘形连接符 178"/>
            <p:cNvCxnSpPr/>
            <p:nvPr>
              <p:custDataLst>
                <p:tags r:id="rId39"/>
              </p:custDataLst>
            </p:nvPr>
          </p:nvCxnSpPr>
          <p:spPr>
            <a:xfrm rot="16200000">
              <a:off x="17178" y="7529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0" name="肘形连接符 179"/>
            <p:cNvCxnSpPr/>
            <p:nvPr>
              <p:custDataLst>
                <p:tags r:id="rId40"/>
              </p:custDataLst>
            </p:nvPr>
          </p:nvCxnSpPr>
          <p:spPr>
            <a:xfrm rot="5400000" flipH="1">
              <a:off x="15211" y="7529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81" name="圆角矩形 180"/>
          <p:cNvSpPr/>
          <p:nvPr/>
        </p:nvSpPr>
        <p:spPr>
          <a:xfrm>
            <a:off x="11094720" y="1943100"/>
            <a:ext cx="1026160" cy="294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2" name="文本框 181"/>
          <p:cNvSpPr txBox="1"/>
          <p:nvPr/>
        </p:nvSpPr>
        <p:spPr>
          <a:xfrm>
            <a:off x="11212195" y="1924050"/>
            <a:ext cx="8591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RNA-seq 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8886190" y="5634990"/>
            <a:ext cx="31280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None/>
            </a:pPr>
            <a:r>
              <a:rPr lang="en-US" altLang="en-US" sz="1600" dirty="0">
                <a:solidFill>
                  <a:prstClr val="black"/>
                </a:solidFill>
                <a:sym typeface="+mn-ea"/>
              </a:rPr>
              <a:t>Dynamic 3D structure and gene regulation of </a:t>
            </a:r>
            <a:r>
              <a:rPr lang="en-US" altLang="en-US" sz="1600" i="1" dirty="0">
                <a:solidFill>
                  <a:prstClr val="black"/>
                </a:solidFill>
                <a:sym typeface="+mn-ea"/>
              </a:rPr>
              <a:t>Drosophila</a:t>
            </a:r>
            <a:r>
              <a:rPr lang="en-US" altLang="en-US" sz="1600" dirty="0">
                <a:solidFill>
                  <a:prstClr val="black"/>
                </a:solidFill>
                <a:sym typeface="+mn-ea"/>
              </a:rPr>
              <a:t> under heat stress</a:t>
            </a:r>
            <a:endParaRPr lang="en-US" altLang="en-US" sz="1600" dirty="0">
              <a:solidFill>
                <a:prstClr val="black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61" grpId="1" animBg="1"/>
      <p:bldP spid="63" grpId="1"/>
      <p:bldP spid="81" grpId="1" animBg="1"/>
      <p:bldP spid="83" grpId="1" animBg="1"/>
      <p:bldP spid="84" grpId="1"/>
      <p:bldP spid="89" grpId="1" animBg="1"/>
      <p:bldP spid="90" grpId="1" animBg="1"/>
      <p:bldP spid="106" grpId="1"/>
      <p:bldP spid="107" grpId="1"/>
      <p:bldP spid="108" grpId="1" animBg="1"/>
      <p:bldP spid="109" grpId="1" animBg="1"/>
      <p:bldP spid="110" grpId="1"/>
      <p:bldP spid="119" grpId="1" animBg="1"/>
      <p:bldP spid="120" grpId="1"/>
      <p:bldP spid="121" grpId="1"/>
      <p:bldP spid="122" grpId="1"/>
      <p:bldP spid="126" grpId="1"/>
      <p:bldP spid="127" grpId="1"/>
      <p:bldP spid="134" grpId="1" animBg="1"/>
      <p:bldP spid="128" grpId="1"/>
      <p:bldP spid="1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37533" y="2580640"/>
            <a:ext cx="3137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+mj-ea"/>
                <a:ea typeface="+mj-ea"/>
                <a:cs typeface="+mj-lt"/>
              </a:rPr>
              <a:t>Data quality</a:t>
            </a:r>
            <a:endParaRPr lang="en-US" altLang="zh-CN" sz="3200" b="1" dirty="0">
              <a:latin typeface="+mj-ea"/>
              <a:ea typeface="+mj-ea"/>
              <a:cs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05745" y="3496945"/>
            <a:ext cx="5223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Successful heat shock treatment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Reproducibility of </a:t>
            </a:r>
            <a:r>
              <a:rPr lang="en-US" altLang="zh-CN" sz="2000" dirty="0" err="1">
                <a:latin typeface="+mj-ea"/>
                <a:ea typeface="+mj-ea"/>
              </a:rPr>
              <a:t>ChIA</a:t>
            </a:r>
            <a:r>
              <a:rPr lang="en-US" altLang="zh-CN" sz="2000" dirty="0">
                <a:latin typeface="+mj-ea"/>
                <a:ea typeface="+mj-ea"/>
              </a:rPr>
              <a:t>-PET libraries</a:t>
            </a: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27675" y="6143625"/>
            <a:ext cx="8718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altLang="zh-CN" sz="1200" baseline="-250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FC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57195" y="659765"/>
            <a:ext cx="6129655" cy="52832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3547745" y="5918835"/>
            <a:ext cx="5667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-10                    -5                -1   0   1                  5                      10                    15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 rot="16200000">
            <a:off x="1989455" y="2866390"/>
            <a:ext cx="11525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altLang="zh-CN" sz="1200" baseline="-25000">
                <a:solidFill>
                  <a:schemeClr val="tx1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FDR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 rot="16200000">
            <a:off x="536575" y="3316605"/>
            <a:ext cx="46094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0                             50                           100                            150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8369300" y="1149985"/>
            <a:ext cx="142240" cy="14224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8004175" y="1292225"/>
            <a:ext cx="992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Hsp70Aa</a:t>
            </a:r>
            <a:endParaRPr lang="en-US" altLang="zh-CN" sz="14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接箭头连接符 12"/>
          <p:cNvCxnSpPr/>
          <p:nvPr>
            <p:custDataLst>
              <p:tags r:id="rId7"/>
            </p:custDataLst>
          </p:nvPr>
        </p:nvCxnSpPr>
        <p:spPr>
          <a:xfrm>
            <a:off x="6340475" y="4371975"/>
            <a:ext cx="59055" cy="14605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6080760" y="4065270"/>
            <a:ext cx="8013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Hsp68</a:t>
            </a:r>
            <a:endParaRPr lang="en-US" altLang="zh-CN" sz="14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箭头连接符 14"/>
          <p:cNvCxnSpPr/>
          <p:nvPr>
            <p:custDataLst>
              <p:tags r:id="rId9"/>
            </p:custDataLst>
          </p:nvPr>
        </p:nvCxnSpPr>
        <p:spPr>
          <a:xfrm flipH="1">
            <a:off x="6542405" y="4675505"/>
            <a:ext cx="217170" cy="6731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6685915" y="4467225"/>
            <a:ext cx="988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Hsp70Ab</a:t>
            </a:r>
            <a:endParaRPr lang="en-US" altLang="zh-CN" sz="14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箭头连接符 16"/>
          <p:cNvCxnSpPr/>
          <p:nvPr>
            <p:custDataLst>
              <p:tags r:id="rId11"/>
            </p:custDataLst>
          </p:nvPr>
        </p:nvCxnSpPr>
        <p:spPr>
          <a:xfrm flipH="1">
            <a:off x="6399530" y="4947285"/>
            <a:ext cx="265430" cy="254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6664960" y="4838065"/>
            <a:ext cx="12738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Hsp23</a:t>
            </a:r>
            <a:endParaRPr lang="en-US" altLang="zh-CN" sz="14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接箭头连接符 18"/>
          <p:cNvCxnSpPr/>
          <p:nvPr>
            <p:custDataLst>
              <p:tags r:id="rId13"/>
            </p:custDataLst>
          </p:nvPr>
        </p:nvCxnSpPr>
        <p:spPr>
          <a:xfrm flipH="1">
            <a:off x="6319520" y="5236845"/>
            <a:ext cx="323215" cy="85090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642735" y="5113655"/>
            <a:ext cx="1217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Hsp70Bbb</a:t>
            </a:r>
            <a:endParaRPr lang="en-US" altLang="zh-CN" sz="14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15"/>
            </p:custDataLst>
          </p:nvPr>
        </p:nvCxnSpPr>
        <p:spPr>
          <a:xfrm flipH="1">
            <a:off x="6279515" y="5389245"/>
            <a:ext cx="363220" cy="13335"/>
          </a:xfrm>
          <a:prstGeom prst="straightConnector1">
            <a:avLst/>
          </a:prstGeom>
          <a:ln w="25400">
            <a:solidFill>
              <a:srgbClr val="7030A0"/>
            </a:solidFill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6642735" y="5296535"/>
            <a:ext cx="10312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Hsp70Bc</a:t>
            </a:r>
            <a:endParaRPr lang="en-US" altLang="zh-CN" sz="1400" b="1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524510" y="6555740"/>
            <a:ext cx="28054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Produced by Deng Yuqing and Yin Pengfei </a:t>
            </a:r>
            <a:endParaRPr lang="en-US" altLang="zh-CN" sz="1200" dirty="0" err="1">
              <a:solidFill>
                <a:prstClr val="black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8"/>
            </p:custDataLst>
          </p:nvPr>
        </p:nvSpPr>
        <p:spPr>
          <a:xfrm>
            <a:off x="6967220" y="6194425"/>
            <a:ext cx="2120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expressed n=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8270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up-regulated n=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1054</a:t>
            </a:r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down-regulated n=</a:t>
            </a:r>
            <a:r>
              <a:rPr lang="en-US" altLang="zh-CN" sz="12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988</a:t>
            </a:r>
            <a:endParaRPr lang="en-US" altLang="zh-CN" sz="120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0"/>
            <a:ext cx="12192000" cy="565150"/>
            <a:chOff x="199" y="184"/>
            <a:chExt cx="19200" cy="1010"/>
          </a:xfrm>
        </p:grpSpPr>
        <p:sp>
          <p:nvSpPr>
            <p:cNvPr id="27" name="矩形 26"/>
            <p:cNvSpPr/>
            <p:nvPr>
              <p:custDataLst>
                <p:tags r:id="rId19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20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939290" y="94615"/>
            <a:ext cx="8839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charset="0"/>
                <a:ea typeface="+mj-ea"/>
                <a:cs typeface="Calibri" panose="020F0502020204030204" charset="0"/>
              </a:rPr>
              <a:t>Typical DEGs related to heat shock show the success of heat shock treatment</a:t>
            </a:r>
            <a:r>
              <a:rPr lang="en-US" altLang="zh-CN" sz="2000" dirty="0">
                <a:latin typeface="+mj-ea"/>
                <a:ea typeface="+mj-ea"/>
                <a:cs typeface="+mj-lt"/>
              </a:rPr>
              <a:t> </a:t>
            </a:r>
            <a:r>
              <a:rPr lang="en-US" altLang="zh-CN" sz="2000" b="1" dirty="0">
                <a:latin typeface="+mj-lt"/>
                <a:cs typeface="+mj-lt"/>
              </a:rPr>
              <a:t> </a:t>
            </a:r>
            <a:endParaRPr lang="en-US" altLang="zh-CN" sz="2000" b="1" dirty="0">
              <a:latin typeface="+mj-lt"/>
              <a:cs typeface="+mj-lt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68580" y="83185"/>
            <a:ext cx="1638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quality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图片 17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88590" y="1252220"/>
            <a:ext cx="1765935" cy="1767205"/>
          </a:xfrm>
          <a:prstGeom prst="rect">
            <a:avLst/>
          </a:prstGeom>
        </p:spPr>
      </p:pic>
      <p:pic>
        <p:nvPicPr>
          <p:cNvPr id="175" name="图片 17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15510" y="1246505"/>
            <a:ext cx="1764030" cy="1767205"/>
          </a:xfrm>
          <a:prstGeom prst="rect">
            <a:avLst/>
          </a:prstGeom>
        </p:spPr>
      </p:pic>
      <p:sp>
        <p:nvSpPr>
          <p:cNvPr id="177" name="文本框 176"/>
          <p:cNvSpPr txBox="1"/>
          <p:nvPr>
            <p:custDataLst>
              <p:tags r:id="rId5"/>
            </p:custDataLst>
          </p:nvPr>
        </p:nvSpPr>
        <p:spPr>
          <a:xfrm>
            <a:off x="4519930" y="935355"/>
            <a:ext cx="2077720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H3K27me3_WT_rep2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chr2L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6"/>
            </p:custDataLst>
          </p:nvPr>
        </p:nvSpPr>
        <p:spPr>
          <a:xfrm>
            <a:off x="3752215" y="1321435"/>
            <a:ext cx="707390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100Kb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7"/>
            </p:custDataLst>
          </p:nvPr>
        </p:nvSpPr>
        <p:spPr>
          <a:xfrm>
            <a:off x="5795645" y="1315720"/>
            <a:ext cx="717550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100Kb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0" name="图片 17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96210" y="3613785"/>
            <a:ext cx="1764030" cy="1767840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5830" y="3608070"/>
            <a:ext cx="1753870" cy="1756410"/>
          </a:xfrm>
          <a:prstGeom prst="rect">
            <a:avLst/>
          </a:prstGeom>
        </p:spPr>
      </p:pic>
      <p:sp>
        <p:nvSpPr>
          <p:cNvPr id="182" name="文本框 181"/>
          <p:cNvSpPr txBox="1"/>
          <p:nvPr>
            <p:custDataLst>
              <p:tags r:id="rId12"/>
            </p:custDataLst>
          </p:nvPr>
        </p:nvSpPr>
        <p:spPr>
          <a:xfrm>
            <a:off x="2689225" y="3329305"/>
            <a:ext cx="170243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chr2L: 0-5 Mb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3"/>
            </p:custDataLst>
          </p:nvPr>
        </p:nvSpPr>
        <p:spPr>
          <a:xfrm>
            <a:off x="4735830" y="3333115"/>
            <a:ext cx="164528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chr2L: 0-5 Mb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矩形 184"/>
          <p:cNvSpPr/>
          <p:nvPr>
            <p:custDataLst>
              <p:tags r:id="rId14"/>
            </p:custDataLst>
          </p:nvPr>
        </p:nvSpPr>
        <p:spPr>
          <a:xfrm>
            <a:off x="2695575" y="1256665"/>
            <a:ext cx="234950" cy="2324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/>
          <p:cNvSpPr/>
          <p:nvPr>
            <p:custDataLst>
              <p:tags r:id="rId15"/>
            </p:custDataLst>
          </p:nvPr>
        </p:nvSpPr>
        <p:spPr>
          <a:xfrm>
            <a:off x="4715510" y="1246505"/>
            <a:ext cx="213360" cy="2324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7" name="直接连接符 186"/>
          <p:cNvCxnSpPr/>
          <p:nvPr>
            <p:custDataLst>
              <p:tags r:id="rId16"/>
            </p:custDataLst>
          </p:nvPr>
        </p:nvCxnSpPr>
        <p:spPr>
          <a:xfrm>
            <a:off x="2962910" y="1475105"/>
            <a:ext cx="1326515" cy="171513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>
            <p:custDataLst>
              <p:tags r:id="rId17"/>
            </p:custDataLst>
          </p:nvPr>
        </p:nvCxnSpPr>
        <p:spPr>
          <a:xfrm>
            <a:off x="4980305" y="1516380"/>
            <a:ext cx="1400175" cy="176022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>
            <p:custDataLst>
              <p:tags r:id="rId18"/>
            </p:custDataLst>
          </p:nvPr>
        </p:nvCxnSpPr>
        <p:spPr>
          <a:xfrm>
            <a:off x="2695575" y="1517015"/>
            <a:ext cx="0" cy="170434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>
            <p:custDataLst>
              <p:tags r:id="rId19"/>
            </p:custDataLst>
          </p:nvPr>
        </p:nvCxnSpPr>
        <p:spPr>
          <a:xfrm flipH="1">
            <a:off x="4813300" y="1532255"/>
            <a:ext cx="12700" cy="176466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9" name="文本框 198"/>
          <p:cNvSpPr txBox="1"/>
          <p:nvPr>
            <p:custDataLst>
              <p:tags r:id="rId20"/>
            </p:custDataLst>
          </p:nvPr>
        </p:nvSpPr>
        <p:spPr>
          <a:xfrm>
            <a:off x="3760470" y="3745865"/>
            <a:ext cx="707390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10Kb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21"/>
            </p:custDataLst>
          </p:nvPr>
        </p:nvSpPr>
        <p:spPr>
          <a:xfrm>
            <a:off x="5796280" y="3786505"/>
            <a:ext cx="6838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10Kb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4" name="图片 233" descr="H3K27me3_WT_correlation_twoReps_allChroms_noLabels_withColorCode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54635" y="969645"/>
            <a:ext cx="2304415" cy="2304415"/>
          </a:xfrm>
          <a:prstGeom prst="rect">
            <a:avLst/>
          </a:prstGeom>
        </p:spPr>
      </p:pic>
      <p:pic>
        <p:nvPicPr>
          <p:cNvPr id="235" name="图片 234" descr="H3K27me3_HS_correlation_twoReps_allChroms_noLabels_withColorCod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4635" y="3333115"/>
            <a:ext cx="2305050" cy="2305050"/>
          </a:xfrm>
          <a:prstGeom prst="rect">
            <a:avLst/>
          </a:prstGeom>
        </p:spPr>
      </p:pic>
      <p:sp>
        <p:nvSpPr>
          <p:cNvPr id="236" name="文本框 235"/>
          <p:cNvSpPr txBox="1"/>
          <p:nvPr>
            <p:custDataLst>
              <p:tags r:id="rId25"/>
            </p:custDataLst>
          </p:nvPr>
        </p:nvSpPr>
        <p:spPr>
          <a:xfrm>
            <a:off x="661035" y="1379220"/>
            <a:ext cx="1217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0.97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61670" y="3745865"/>
            <a:ext cx="1217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0.96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26"/>
            </p:custDataLst>
          </p:nvPr>
        </p:nvSpPr>
        <p:spPr>
          <a:xfrm>
            <a:off x="542290" y="3142615"/>
            <a:ext cx="1921510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497205" y="5521960"/>
            <a:ext cx="1921510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27"/>
            </p:custDataLst>
          </p:nvPr>
        </p:nvSpPr>
        <p:spPr>
          <a:xfrm>
            <a:off x="1213485" y="3013075"/>
            <a:ext cx="14027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10           100          1000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28"/>
            </p:custDataLst>
          </p:nvPr>
        </p:nvSpPr>
        <p:spPr>
          <a:xfrm>
            <a:off x="2515870" y="935355"/>
            <a:ext cx="2199640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H3K27me3_WT_rep1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chr2L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1213485" y="5364480"/>
            <a:ext cx="16198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10            100          1000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29"/>
            </p:custDataLst>
          </p:nvPr>
        </p:nvSpPr>
        <p:spPr>
          <a:xfrm rot="16200000">
            <a:off x="-257175" y="1502410"/>
            <a:ext cx="13893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10           100         1000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文本框 246"/>
          <p:cNvSpPr txBox="1"/>
          <p:nvPr/>
        </p:nvSpPr>
        <p:spPr>
          <a:xfrm rot="16200000">
            <a:off x="-257175" y="3905250"/>
            <a:ext cx="13893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10             100         1000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文本框 238"/>
          <p:cNvSpPr txBox="1"/>
          <p:nvPr>
            <p:custDataLst>
              <p:tags r:id="rId30"/>
            </p:custDataLst>
          </p:nvPr>
        </p:nvSpPr>
        <p:spPr>
          <a:xfrm rot="16200000">
            <a:off x="-694055" y="1996440"/>
            <a:ext cx="169608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文本框 240"/>
          <p:cNvSpPr txBox="1"/>
          <p:nvPr/>
        </p:nvSpPr>
        <p:spPr>
          <a:xfrm rot="16200000">
            <a:off x="-693420" y="4324350"/>
            <a:ext cx="169608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" name="图片 81" descr="RNAPII_WT_correlation_twoReps_allChroms_noLabels_withColorCode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99575" y="943610"/>
            <a:ext cx="2246630" cy="2246630"/>
          </a:xfrm>
          <a:prstGeom prst="rect">
            <a:avLst/>
          </a:prstGeom>
        </p:spPr>
      </p:pic>
      <p:pic>
        <p:nvPicPr>
          <p:cNvPr id="84" name="图片 83" descr="H3K27ac_WT_correlation_twoReps_allChroms_noLabels_withColorCod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768465" y="899160"/>
            <a:ext cx="2291080" cy="2291080"/>
          </a:xfrm>
          <a:prstGeom prst="rect">
            <a:avLst/>
          </a:prstGeom>
        </p:spPr>
      </p:pic>
      <p:pic>
        <p:nvPicPr>
          <p:cNvPr id="85" name="图片 84" descr="RNAPII_HS_correlation_twoReps_allChroms_noLabels_withColorCod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99575" y="3333115"/>
            <a:ext cx="2274570" cy="2274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25970" y="3069590"/>
            <a:ext cx="199072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 rot="16200000">
            <a:off x="5935980" y="2008505"/>
            <a:ext cx="154749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16190" y="2921635"/>
            <a:ext cx="1501140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10           100        1000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 rot="16200000">
            <a:off x="6276340" y="1607820"/>
            <a:ext cx="133096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10           100         1000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657080" y="3102610"/>
            <a:ext cx="199072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 rot="16200000">
            <a:off x="8455025" y="2035810"/>
            <a:ext cx="154749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10251440" y="2894330"/>
            <a:ext cx="1295400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10          100         1000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 rot="16200000">
            <a:off x="8775700" y="1558290"/>
            <a:ext cx="143065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10             100           1000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657080" y="5488305"/>
            <a:ext cx="199072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 rot="16200000">
            <a:off x="8455025" y="4250055"/>
            <a:ext cx="154749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083800" y="5307330"/>
            <a:ext cx="168465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10              100             1000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 rot="16200000">
            <a:off x="8779510" y="3987800"/>
            <a:ext cx="142240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10             100            1000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88835" y="1379855"/>
            <a:ext cx="932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0.99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742805" y="1379855"/>
            <a:ext cx="932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0.95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794240" y="3765550"/>
            <a:ext cx="932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0.91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H3K27ac_HS_correlation_twoReps_allChroms_noLabels_withColorCod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81165" y="3315335"/>
            <a:ext cx="2284730" cy="2284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8835" y="5500370"/>
            <a:ext cx="199072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16200000">
            <a:off x="5935980" y="4305935"/>
            <a:ext cx="154749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16190" y="5314950"/>
            <a:ext cx="144335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10           100          1000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 rot="16200000">
            <a:off x="6243955" y="4033520"/>
            <a:ext cx="13957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10            100         1000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82485" y="3773170"/>
            <a:ext cx="932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0.99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0"/>
            <a:ext cx="12192000" cy="519430"/>
            <a:chOff x="199" y="184"/>
            <a:chExt cx="19200" cy="1010"/>
          </a:xfrm>
        </p:grpSpPr>
        <p:sp>
          <p:nvSpPr>
            <p:cNvPr id="27" name="矩形 26"/>
            <p:cNvSpPr/>
            <p:nvPr>
              <p:custDataLst>
                <p:tags r:id="rId35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36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>
            <p:custDataLst>
              <p:tags r:id="rId37"/>
            </p:custDataLst>
          </p:nvPr>
        </p:nvSpPr>
        <p:spPr>
          <a:xfrm>
            <a:off x="1939290" y="94615"/>
            <a:ext cx="5965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reproducibility of </a:t>
            </a:r>
            <a:r>
              <a:rPr lang="en-US" altLang="zh-CN" sz="2000" i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 situ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ChIA-PET (hic matrix)</a:t>
            </a:r>
            <a:r>
              <a:rPr lang="en-US" altLang="zh-CN" sz="2000" b="1">
                <a:latin typeface="+mj-lt"/>
                <a:cs typeface="+mj-lt"/>
              </a:rPr>
              <a:t> 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30" name="文本框 29"/>
          <p:cNvSpPr txBox="1"/>
          <p:nvPr>
            <p:custDataLst>
              <p:tags r:id="rId38"/>
            </p:custDataLst>
          </p:nvPr>
        </p:nvSpPr>
        <p:spPr>
          <a:xfrm>
            <a:off x="68580" y="121285"/>
            <a:ext cx="1638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quality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  <p:bldP spid="240" grpId="0"/>
      <p:bldP spid="244" grpId="0"/>
      <p:bldP spid="247" grpId="0"/>
      <p:bldP spid="241" grpId="0"/>
      <p:bldP spid="3" grpId="0"/>
      <p:bldP spid="7" grpId="0"/>
      <p:bldP spid="8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" grpId="0"/>
      <p:bldP spid="99" grpId="0"/>
      <p:bldP spid="100" grpId="0"/>
      <p:bldP spid="5" grpId="0"/>
      <p:bldP spid="11" grpId="0"/>
      <p:bldP spid="12" grpId="0"/>
      <p:bldP spid="13" grpId="0"/>
      <p:bldP spid="6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hicRep_scc_cluster_heatmap_noColorBar_noLabel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1770" y="968375"/>
            <a:ext cx="5734685" cy="55213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986155" y="2153285"/>
            <a:ext cx="1654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986155" y="246380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986155" y="283845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986155" y="321310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986155" y="357632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986155" y="396240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9"/>
            </p:custDataLst>
          </p:nvPr>
        </p:nvSpPr>
        <p:spPr>
          <a:xfrm>
            <a:off x="986155" y="435800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10"/>
            </p:custDataLst>
          </p:nvPr>
        </p:nvSpPr>
        <p:spPr>
          <a:xfrm>
            <a:off x="986155" y="475361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11"/>
            </p:custDataLst>
          </p:nvPr>
        </p:nvSpPr>
        <p:spPr>
          <a:xfrm>
            <a:off x="986155" y="508635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12"/>
            </p:custDataLst>
          </p:nvPr>
        </p:nvSpPr>
        <p:spPr>
          <a:xfrm>
            <a:off x="986155" y="543941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13"/>
            </p:custDataLst>
          </p:nvPr>
        </p:nvSpPr>
        <p:spPr>
          <a:xfrm>
            <a:off x="986155" y="577151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14"/>
            </p:custDataLst>
          </p:nvPr>
        </p:nvSpPr>
        <p:spPr>
          <a:xfrm>
            <a:off x="986155" y="608457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489200" y="6456680"/>
            <a:ext cx="52451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 of stratum adjusted correlation coefficient (SCC)</a:t>
            </a:r>
            <a:endParaRPr lang="en-US" altLang="zh-CN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639685" y="6321425"/>
            <a:ext cx="27355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zh-CN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15"/>
            </p:custDataLst>
          </p:nvPr>
        </p:nvSpPr>
        <p:spPr>
          <a:xfrm>
            <a:off x="7543800" y="6322695"/>
            <a:ext cx="2768600" cy="535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(SCC is called using HiCRep.)</a:t>
            </a:r>
            <a:endParaRPr lang="en-US" altLang="zh-CN" sz="1400" i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Yang et al., Genome Res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2017</a:t>
            </a:r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16"/>
            </p:custDataLst>
          </p:nvPr>
        </p:nvSpPr>
        <p:spPr>
          <a:xfrm>
            <a:off x="7543800" y="2913380"/>
            <a:ext cx="4458335" cy="1604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The SCC between the WT and its corresponding HS is smaller than that of two replicates;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The SCC between H3K27ac and </a:t>
            </a:r>
            <a:r>
              <a:rPr lang="en-US" altLang="zh-CN" sz="1600" b="1" dirty="0" err="1">
                <a:solidFill>
                  <a:prstClr val="black"/>
                </a:solidFill>
                <a:sym typeface="+mn-ea"/>
              </a:rPr>
              <a:t>RNAPII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is larger than that between H3K27me3 and </a:t>
            </a:r>
            <a:r>
              <a:rPr lang="en-US" altLang="zh-CN" sz="1600" b="1" dirty="0" err="1">
                <a:solidFill>
                  <a:prstClr val="black"/>
                </a:solidFill>
                <a:sym typeface="+mn-ea"/>
              </a:rPr>
              <a:t>RNAPII.</a:t>
            </a:r>
            <a:endParaRPr lang="en-US" altLang="zh-CN" sz="14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4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2350" y="2159635"/>
            <a:ext cx="1520190" cy="541020"/>
          </a:xfrm>
          <a:prstGeom prst="rect">
            <a:avLst/>
          </a:prstGeom>
          <a:noFill/>
          <a:ln w="15875">
            <a:solidFill>
              <a:srgbClr val="4D77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7"/>
            </p:custDataLst>
          </p:nvPr>
        </p:nvSpPr>
        <p:spPr>
          <a:xfrm>
            <a:off x="1022350" y="2905760"/>
            <a:ext cx="1520190" cy="541020"/>
          </a:xfrm>
          <a:prstGeom prst="rect">
            <a:avLst/>
          </a:prstGeom>
          <a:noFill/>
          <a:ln w="15875">
            <a:solidFill>
              <a:srgbClr val="98A24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8"/>
            </p:custDataLst>
          </p:nvPr>
        </p:nvSpPr>
        <p:spPr>
          <a:xfrm>
            <a:off x="1022350" y="3632200"/>
            <a:ext cx="1520190" cy="586105"/>
          </a:xfrm>
          <a:prstGeom prst="rect">
            <a:avLst/>
          </a:prstGeom>
          <a:noFill/>
          <a:ln w="15875">
            <a:solidFill>
              <a:srgbClr val="F50CB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19"/>
            </p:custDataLst>
          </p:nvPr>
        </p:nvSpPr>
        <p:spPr>
          <a:xfrm>
            <a:off x="1022350" y="4403090"/>
            <a:ext cx="1520190" cy="589280"/>
          </a:xfrm>
          <a:prstGeom prst="rect">
            <a:avLst/>
          </a:prstGeom>
          <a:noFill/>
          <a:ln w="15875">
            <a:solidFill>
              <a:srgbClr val="743CA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0"/>
            </p:custDataLst>
          </p:nvPr>
        </p:nvSpPr>
        <p:spPr>
          <a:xfrm>
            <a:off x="1022350" y="5105400"/>
            <a:ext cx="1520190" cy="589280"/>
          </a:xfrm>
          <a:prstGeom prst="rect">
            <a:avLst/>
          </a:prstGeom>
          <a:noFill/>
          <a:ln w="15875">
            <a:solidFill>
              <a:srgbClr val="1087F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21"/>
            </p:custDataLst>
          </p:nvPr>
        </p:nvSpPr>
        <p:spPr>
          <a:xfrm>
            <a:off x="1022350" y="5797550"/>
            <a:ext cx="1520190" cy="589280"/>
          </a:xfrm>
          <a:prstGeom prst="rect">
            <a:avLst/>
          </a:prstGeom>
          <a:noFill/>
          <a:ln w="15875">
            <a:solidFill>
              <a:srgbClr val="99BD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0" y="0"/>
            <a:ext cx="12192000" cy="513080"/>
            <a:chOff x="199" y="184"/>
            <a:chExt cx="19200" cy="1010"/>
          </a:xfrm>
        </p:grpSpPr>
        <p:sp>
          <p:nvSpPr>
            <p:cNvPr id="27" name="矩形 26"/>
            <p:cNvSpPr/>
            <p:nvPr>
              <p:custDataLst>
                <p:tags r:id="rId22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23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24"/>
            </p:custDataLst>
          </p:nvPr>
        </p:nvSpPr>
        <p:spPr>
          <a:xfrm>
            <a:off x="1939290" y="94615"/>
            <a:ext cx="5965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reproducibility of </a:t>
            </a:r>
            <a:r>
              <a:rPr lang="en-US" altLang="zh-CN" sz="2000" i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 situ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ChIA-PET (hic matrix)</a:t>
            </a:r>
            <a:r>
              <a:rPr lang="en-US" altLang="zh-CN" sz="2000" b="1">
                <a:latin typeface="+mj-lt"/>
                <a:cs typeface="+mj-lt"/>
              </a:rPr>
              <a:t> 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16" name="文本框 15"/>
          <p:cNvSpPr txBox="1"/>
          <p:nvPr>
            <p:custDataLst>
              <p:tags r:id="rId25"/>
            </p:custDataLst>
          </p:nvPr>
        </p:nvSpPr>
        <p:spPr>
          <a:xfrm>
            <a:off x="68580" y="50800"/>
            <a:ext cx="1638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quality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6"/>
            </p:custDataLst>
          </p:nvPr>
        </p:nvSpPr>
        <p:spPr>
          <a:xfrm rot="17880000">
            <a:off x="2245360" y="1185545"/>
            <a:ext cx="1654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H3K27me3_WT_rep1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7"/>
            </p:custDataLst>
          </p:nvPr>
        </p:nvSpPr>
        <p:spPr>
          <a:xfrm rot="17880000">
            <a:off x="2616200" y="117919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8"/>
            </p:custDataLst>
          </p:nvPr>
        </p:nvSpPr>
        <p:spPr>
          <a:xfrm rot="17880000">
            <a:off x="3004185" y="117475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9"/>
            </p:custDataLst>
          </p:nvPr>
        </p:nvSpPr>
        <p:spPr>
          <a:xfrm rot="17880000">
            <a:off x="3411220" y="116903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0"/>
            </p:custDataLst>
          </p:nvPr>
        </p:nvSpPr>
        <p:spPr>
          <a:xfrm rot="17880000">
            <a:off x="3819525" y="115951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31"/>
            </p:custDataLst>
          </p:nvPr>
        </p:nvSpPr>
        <p:spPr>
          <a:xfrm rot="17880000">
            <a:off x="4197985" y="115887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32"/>
            </p:custDataLst>
          </p:nvPr>
        </p:nvSpPr>
        <p:spPr>
          <a:xfrm rot="17880000">
            <a:off x="4577715" y="115887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33"/>
            </p:custDataLst>
          </p:nvPr>
        </p:nvSpPr>
        <p:spPr>
          <a:xfrm rot="17880000">
            <a:off x="4918075" y="116014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34"/>
            </p:custDataLst>
          </p:nvPr>
        </p:nvSpPr>
        <p:spPr>
          <a:xfrm rot="17880000">
            <a:off x="5295265" y="117919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35"/>
            </p:custDataLst>
          </p:nvPr>
        </p:nvSpPr>
        <p:spPr>
          <a:xfrm rot="17880000">
            <a:off x="5676900" y="117538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36"/>
            </p:custDataLst>
          </p:nvPr>
        </p:nvSpPr>
        <p:spPr>
          <a:xfrm rot="17880000">
            <a:off x="6043295" y="117665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RNAP II_HS_rep1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37"/>
            </p:custDataLst>
          </p:nvPr>
        </p:nvSpPr>
        <p:spPr>
          <a:xfrm rot="17880000">
            <a:off x="6436995" y="117602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286635" y="802640"/>
            <a:ext cx="2508250" cy="242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chr2R:6022306-6052385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(30Kb)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654175" y="1183640"/>
            <a:ext cx="73850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 rot="16200000">
            <a:off x="1125220" y="2020570"/>
            <a:ext cx="1414145" cy="234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rgbClr val="4B75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H3K27me3_WT</a:t>
            </a:r>
            <a:endParaRPr lang="en-US" altLang="zh-CN" sz="1200">
              <a:solidFill>
                <a:srgbClr val="4B75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 rot="16200000">
            <a:off x="1193800" y="3625850"/>
            <a:ext cx="1277620" cy="234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rgbClr val="F50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H3K27ac_WT</a:t>
            </a:r>
            <a:endParaRPr lang="en-US" altLang="zh-CN" sz="1200">
              <a:solidFill>
                <a:srgbClr val="F50C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 rot="16200000">
            <a:off x="1332865" y="5123180"/>
            <a:ext cx="1033780" cy="234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RNAPII_WT</a:t>
            </a:r>
            <a:endParaRPr lang="en-US" altLang="zh-CN" sz="1200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654175" y="5985510"/>
            <a:ext cx="861060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RNA-seq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7"/>
            </p:custDataLst>
          </p:nvPr>
        </p:nvCxnSpPr>
        <p:spPr>
          <a:xfrm>
            <a:off x="2000250" y="1711960"/>
            <a:ext cx="0" cy="1040765"/>
          </a:xfrm>
          <a:prstGeom prst="line">
            <a:avLst/>
          </a:prstGeom>
          <a:ln w="19050" cap="rnd">
            <a:solidFill>
              <a:srgbClr val="4D773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>
            <a:off x="1996440" y="3368675"/>
            <a:ext cx="3175" cy="941705"/>
          </a:xfrm>
          <a:prstGeom prst="line">
            <a:avLst/>
          </a:prstGeom>
          <a:ln w="19050" cap="rnd">
            <a:solidFill>
              <a:srgbClr val="F50CB8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9"/>
            </p:custDataLst>
          </p:nvPr>
        </p:nvCxnSpPr>
        <p:spPr>
          <a:xfrm>
            <a:off x="2017395" y="4775200"/>
            <a:ext cx="0" cy="914400"/>
          </a:xfrm>
          <a:prstGeom prst="line">
            <a:avLst/>
          </a:prstGeom>
          <a:ln w="19050" cap="rnd">
            <a:solidFill>
              <a:srgbClr val="1288F4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1950085" y="1711960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1950085" y="2453640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1992630" y="3260725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F50A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F50A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1979295" y="4067810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F50A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F50A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1997710" y="4723765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1984375" y="5539105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356485" y="1183640"/>
            <a:ext cx="2411095" cy="5113655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2353945" y="152654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2339975" y="196151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20"/>
            </p:custDataLst>
          </p:nvPr>
        </p:nvSpPr>
        <p:spPr>
          <a:xfrm>
            <a:off x="2346960" y="223520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21"/>
            </p:custDataLst>
          </p:nvPr>
        </p:nvSpPr>
        <p:spPr>
          <a:xfrm>
            <a:off x="2339975" y="268478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2"/>
            </p:custDataLst>
          </p:nvPr>
        </p:nvSpPr>
        <p:spPr>
          <a:xfrm>
            <a:off x="2356485" y="291973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23"/>
            </p:custDataLst>
          </p:nvPr>
        </p:nvSpPr>
        <p:spPr>
          <a:xfrm>
            <a:off x="2346960" y="340741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24"/>
            </p:custDataLst>
          </p:nvPr>
        </p:nvSpPr>
        <p:spPr>
          <a:xfrm>
            <a:off x="2356485" y="367538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5"/>
            </p:custDataLst>
          </p:nvPr>
        </p:nvSpPr>
        <p:spPr>
          <a:xfrm>
            <a:off x="2339975" y="411035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26"/>
            </p:custDataLst>
          </p:nvPr>
        </p:nvSpPr>
        <p:spPr>
          <a:xfrm>
            <a:off x="2356485" y="4392295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7"/>
            </p:custDataLst>
          </p:nvPr>
        </p:nvSpPr>
        <p:spPr>
          <a:xfrm>
            <a:off x="2349500" y="492823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28"/>
            </p:custDataLst>
          </p:nvPr>
        </p:nvSpPr>
        <p:spPr>
          <a:xfrm>
            <a:off x="2356485" y="524256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29"/>
            </p:custDataLst>
          </p:nvPr>
        </p:nvSpPr>
        <p:spPr>
          <a:xfrm>
            <a:off x="2346960" y="574040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30"/>
            </p:custDataLst>
          </p:nvPr>
        </p:nvSpPr>
        <p:spPr>
          <a:xfrm>
            <a:off x="5383530" y="1183640"/>
            <a:ext cx="6775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31"/>
            </p:custDataLst>
          </p:nvPr>
        </p:nvSpPr>
        <p:spPr>
          <a:xfrm rot="16200000">
            <a:off x="4959350" y="2043430"/>
            <a:ext cx="1310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98A2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H3K27me3_HS</a:t>
            </a:r>
            <a:endParaRPr lang="en-US" altLang="zh-CN" sz="1200">
              <a:solidFill>
                <a:srgbClr val="98A2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32"/>
            </p:custDataLst>
          </p:nvPr>
        </p:nvSpPr>
        <p:spPr>
          <a:xfrm rot="16200000">
            <a:off x="5038725" y="3721735"/>
            <a:ext cx="11518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43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H3K27ac_HS</a:t>
            </a:r>
            <a:endParaRPr lang="en-US" altLang="zh-CN" sz="1200">
              <a:solidFill>
                <a:srgbClr val="743C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33"/>
            </p:custDataLst>
          </p:nvPr>
        </p:nvSpPr>
        <p:spPr>
          <a:xfrm rot="16200000">
            <a:off x="5102860" y="5036185"/>
            <a:ext cx="1031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RNAPII_HS</a:t>
            </a:r>
            <a:endParaRPr lang="en-US" altLang="zh-CN" sz="1200">
              <a:solidFill>
                <a:srgbClr val="99BD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>
            <p:custDataLst>
              <p:tags r:id="rId34"/>
            </p:custDataLst>
          </p:nvPr>
        </p:nvSpPr>
        <p:spPr>
          <a:xfrm>
            <a:off x="5383530" y="5952490"/>
            <a:ext cx="843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RNA-seq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35"/>
            </p:custDataLst>
          </p:nvPr>
        </p:nvCxnSpPr>
        <p:spPr>
          <a:xfrm>
            <a:off x="5751830" y="1683385"/>
            <a:ext cx="635" cy="1069340"/>
          </a:xfrm>
          <a:prstGeom prst="line">
            <a:avLst/>
          </a:prstGeom>
          <a:ln w="19050" cap="rnd">
            <a:solidFill>
              <a:srgbClr val="98A24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36"/>
            </p:custDataLst>
          </p:nvPr>
        </p:nvCxnSpPr>
        <p:spPr>
          <a:xfrm>
            <a:off x="5756275" y="3407410"/>
            <a:ext cx="0" cy="974725"/>
          </a:xfrm>
          <a:prstGeom prst="line">
            <a:avLst/>
          </a:prstGeom>
          <a:ln w="19050" cap="rnd">
            <a:solidFill>
              <a:srgbClr val="743CA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>
            <p:custDataLst>
              <p:tags r:id="rId37"/>
            </p:custDataLst>
          </p:nvPr>
        </p:nvCxnSpPr>
        <p:spPr>
          <a:xfrm>
            <a:off x="5751830" y="4775200"/>
            <a:ext cx="4445" cy="914400"/>
          </a:xfrm>
          <a:prstGeom prst="line">
            <a:avLst/>
          </a:prstGeom>
          <a:ln w="19050" cap="rnd">
            <a:solidFill>
              <a:srgbClr val="99BDCB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38"/>
            </p:custDataLst>
          </p:nvPr>
        </p:nvSpPr>
        <p:spPr>
          <a:xfrm>
            <a:off x="5695950" y="174244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98A2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98A2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39"/>
            </p:custDataLst>
          </p:nvPr>
        </p:nvSpPr>
        <p:spPr>
          <a:xfrm>
            <a:off x="5695950" y="2507615"/>
            <a:ext cx="6337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98A2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98A2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40"/>
            </p:custDataLst>
          </p:nvPr>
        </p:nvSpPr>
        <p:spPr>
          <a:xfrm>
            <a:off x="5695950" y="3345180"/>
            <a:ext cx="6337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743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743C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41"/>
            </p:custDataLst>
          </p:nvPr>
        </p:nvSpPr>
        <p:spPr>
          <a:xfrm>
            <a:off x="5695950" y="4110355"/>
            <a:ext cx="6337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743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743C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>
            <p:custDataLst>
              <p:tags r:id="rId42"/>
            </p:custDataLst>
          </p:nvPr>
        </p:nvSpPr>
        <p:spPr>
          <a:xfrm>
            <a:off x="5695950" y="4723765"/>
            <a:ext cx="4692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99BD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43"/>
            </p:custDataLst>
          </p:nvPr>
        </p:nvSpPr>
        <p:spPr>
          <a:xfrm>
            <a:off x="5711825" y="5444490"/>
            <a:ext cx="4533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99BD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图片 72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6116320" y="1271270"/>
            <a:ext cx="2882900" cy="5011420"/>
          </a:xfrm>
          <a:prstGeom prst="rect">
            <a:avLst/>
          </a:prstGeom>
        </p:spPr>
      </p:pic>
      <p:sp>
        <p:nvSpPr>
          <p:cNvPr id="74" name="文本框 73"/>
          <p:cNvSpPr txBox="1"/>
          <p:nvPr>
            <p:custDataLst>
              <p:tags r:id="rId46"/>
            </p:custDataLst>
          </p:nvPr>
        </p:nvSpPr>
        <p:spPr>
          <a:xfrm>
            <a:off x="6179185" y="152654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/>
          <p:cNvSpPr txBox="1"/>
          <p:nvPr>
            <p:custDataLst>
              <p:tags r:id="rId47"/>
            </p:custDataLst>
          </p:nvPr>
        </p:nvSpPr>
        <p:spPr>
          <a:xfrm>
            <a:off x="6165215" y="196151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>
            <p:custDataLst>
              <p:tags r:id="rId48"/>
            </p:custDataLst>
          </p:nvPr>
        </p:nvSpPr>
        <p:spPr>
          <a:xfrm>
            <a:off x="6172200" y="223520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>
            <p:custDataLst>
              <p:tags r:id="rId49"/>
            </p:custDataLst>
          </p:nvPr>
        </p:nvSpPr>
        <p:spPr>
          <a:xfrm>
            <a:off x="6165215" y="268478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文本框 77"/>
          <p:cNvSpPr txBox="1"/>
          <p:nvPr>
            <p:custDataLst>
              <p:tags r:id="rId50"/>
            </p:custDataLst>
          </p:nvPr>
        </p:nvSpPr>
        <p:spPr>
          <a:xfrm>
            <a:off x="6181725" y="291973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>
            <p:custDataLst>
              <p:tags r:id="rId51"/>
            </p:custDataLst>
          </p:nvPr>
        </p:nvSpPr>
        <p:spPr>
          <a:xfrm>
            <a:off x="6172200" y="340741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52"/>
            </p:custDataLst>
          </p:nvPr>
        </p:nvSpPr>
        <p:spPr>
          <a:xfrm>
            <a:off x="6181725" y="367538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53"/>
            </p:custDataLst>
          </p:nvPr>
        </p:nvSpPr>
        <p:spPr>
          <a:xfrm>
            <a:off x="6165215" y="413956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>
            <p:custDataLst>
              <p:tags r:id="rId54"/>
            </p:custDataLst>
          </p:nvPr>
        </p:nvSpPr>
        <p:spPr>
          <a:xfrm>
            <a:off x="6181725" y="444246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55"/>
            </p:custDataLst>
          </p:nvPr>
        </p:nvSpPr>
        <p:spPr>
          <a:xfrm>
            <a:off x="6174740" y="492823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>
            <p:custDataLst>
              <p:tags r:id="rId56"/>
            </p:custDataLst>
          </p:nvPr>
        </p:nvSpPr>
        <p:spPr>
          <a:xfrm>
            <a:off x="6181725" y="524256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57"/>
            </p:custDataLst>
          </p:nvPr>
        </p:nvSpPr>
        <p:spPr>
          <a:xfrm>
            <a:off x="6165215" y="568960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文本框 85"/>
          <p:cNvSpPr txBox="1"/>
          <p:nvPr>
            <p:custDataLst>
              <p:tags r:id="rId58"/>
            </p:custDataLst>
          </p:nvPr>
        </p:nvSpPr>
        <p:spPr>
          <a:xfrm>
            <a:off x="6172200" y="802640"/>
            <a:ext cx="2472690" cy="304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chr2R:6425378-6455457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(30Kb)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12192000" cy="520700"/>
            <a:chOff x="199" y="184"/>
            <a:chExt cx="19200" cy="1010"/>
          </a:xfrm>
        </p:grpSpPr>
        <p:sp>
          <p:nvSpPr>
            <p:cNvPr id="10" name="矩形 9"/>
            <p:cNvSpPr/>
            <p:nvPr>
              <p:custDataLst>
                <p:tags r:id="rId59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60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>
            <p:custDataLst>
              <p:tags r:id="rId61"/>
            </p:custDataLst>
          </p:nvPr>
        </p:nvSpPr>
        <p:spPr>
          <a:xfrm>
            <a:off x="1939290" y="94615"/>
            <a:ext cx="7578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reproducibility of </a:t>
            </a:r>
            <a:r>
              <a:rPr lang="en-US" altLang="zh-CN" sz="2000" i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 situ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ChIA-PET (loops and coverage)</a:t>
            </a:r>
            <a:r>
              <a:rPr lang="en-US" altLang="zh-CN" sz="2000" b="1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30" name="文本框 29"/>
          <p:cNvSpPr txBox="1"/>
          <p:nvPr>
            <p:custDataLst>
              <p:tags r:id="rId62"/>
            </p:custDataLst>
          </p:nvPr>
        </p:nvSpPr>
        <p:spPr>
          <a:xfrm>
            <a:off x="68580" y="60960"/>
            <a:ext cx="1638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quality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>
          <a:xfrm>
            <a:off x="11838305" y="6482715"/>
            <a:ext cx="35179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38" name="图片 238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35" y="553085"/>
            <a:ext cx="5986145" cy="334137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4" name="矩形 3"/>
              <p:cNvSpPr/>
              <p:nvPr>
                <p:custDataLst>
                  <p:tags r:id="rId2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5" name="直接连接符 4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2963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252" y="41"/>
              <a:ext cx="3347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Summary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971040" y="0"/>
            <a:ext cx="594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Dynamic 3D structure of </a:t>
            </a:r>
            <a:r>
              <a:rPr lang="en-US" altLang="zh-CN" sz="2000" i="1">
                <a:latin typeface="Calibri" panose="020F0502020204030204" charset="0"/>
                <a:ea typeface="+mj-ea"/>
                <a:cs typeface="Calibri" panose="020F0502020204030204" charset="0"/>
              </a:rPr>
              <a:t>Droshophila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under heat stress 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98795" y="3938270"/>
            <a:ext cx="6445885" cy="24428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1. After HS,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interaction inside TADs and B compartments decrease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, while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interaction inside A compartments increase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. Besides,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interaction between adjacent TADs and adjacent B compartments both increases.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 Combined with the fact that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some TADs share the boundaries with B compartments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US" altLang="zh-CN" sz="10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we can guess that the interaction’s decrease insides B compartments may share the mechanism with TADs,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 that after HS, </a:t>
            </a:r>
            <a:r>
              <a:rPr lang="en-US" altLang="zh-CN" sz="10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architecture proteins (APs)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 redistribute from the </a:t>
            </a:r>
            <a:r>
              <a:rPr lang="en-US" altLang="zh-CN" sz="10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TAD boundaries 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to the </a:t>
            </a:r>
            <a:r>
              <a:rPr lang="en-US" altLang="zh-CN" sz="10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inside of TADs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0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and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0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TAD boundaries weaken.</a:t>
            </a:r>
            <a:endParaRPr lang="en-US" altLang="zh-CN" sz="1000" b="1">
              <a:solidFill>
                <a:srgbClr val="00B05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0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2. After HS,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H3K27ac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_ChIA-PET produce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more obvious stripes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, while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H3K27me3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_ChIA-PET produce more obvious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block between adjacent B compartments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. Combined with that fact that </a:t>
            </a:r>
            <a:r>
              <a:rPr lang="en-US" altLang="zh-CN" sz="10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compartments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 correspond to euchromatin located </a:t>
            </a:r>
            <a:r>
              <a:rPr lang="en-US" altLang="zh-CN" sz="10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inside the nucleus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, while </a:t>
            </a:r>
            <a:r>
              <a:rPr lang="en-US" altLang="zh-CN" sz="10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 compartments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 correspond to heterochromatin, primarily located at the</a:t>
            </a:r>
            <a:r>
              <a:rPr lang="en-US" altLang="zh-CN" sz="10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nuclear periphery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 and around the nucleolus.  We can reasonably speculate that the increase of inter-B is caused by the redistribution of APs, while the increase of inter-A is caused by the closer spatial distance of clustered A compartments. </a:t>
            </a:r>
            <a:endParaRPr lang="en-US" altLang="zh-CN" sz="10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0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3.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</a:t>
            </a:r>
            <a:r>
              <a:rPr lang="zh-CN" altLang="en-US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nteraction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0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mediated by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RNAPII drops more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 inside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 compartments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than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 that inside </a:t>
            </a:r>
            <a:r>
              <a:rPr lang="en-US" altLang="zh-CN" sz="10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compartments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. Combined with the fact that</a:t>
            </a:r>
            <a:r>
              <a:rPr lang="en-US" altLang="zh-CN" sz="10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heat shock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 can result in the </a:t>
            </a:r>
            <a:r>
              <a:rPr lang="en-US" altLang="zh-CN" sz="10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increased release of bound RNAPII 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from DNA, we an reasonably speculate that after heat shock larger proportion of </a:t>
            </a:r>
            <a:r>
              <a:rPr lang="en-US" altLang="zh-CN" sz="1000" b="1">
                <a:latin typeface="Calibri" panose="020F0502020204030204" charset="0"/>
                <a:cs typeface="Calibri" panose="020F0502020204030204" charset="0"/>
                <a:sym typeface="+mn-ea"/>
              </a:rPr>
              <a:t>RNAPII in B compartments releases from DNA.</a:t>
            </a:r>
            <a:endParaRPr lang="en-US" altLang="zh-CN" sz="10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07400" y="4688840"/>
            <a:ext cx="20586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i="1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Li</a:t>
            </a:r>
            <a:r>
              <a:rPr lang="en-US" altLang="zh-CN" sz="1000" i="1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 et al., Molecular Cell</a:t>
            </a:r>
            <a:r>
              <a:rPr lang="en-US" altLang="zh-CN" sz="10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 2015</a:t>
            </a:r>
            <a:endParaRPr lang="en-US" altLang="zh-CN" sz="1000" i="1" dirty="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5"/>
            </p:custDataLst>
          </p:nvPr>
        </p:nvSpPr>
        <p:spPr>
          <a:xfrm>
            <a:off x="8407400" y="5606415"/>
            <a:ext cx="2889250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i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Oudelaar et al., Nature Reviews Genetics</a:t>
            </a:r>
            <a:r>
              <a:rPr lang="en-US" altLang="zh-CN" sz="100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. 2021</a:t>
            </a:r>
            <a:endParaRPr lang="en-US" altLang="zh-CN" sz="100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38165" y="6568440"/>
            <a:ext cx="60274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Green 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denotes</a:t>
            </a:r>
            <a:r>
              <a:rPr lang="en-US" altLang="zh-CN" sz="10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the observation from our data, 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while</a:t>
            </a:r>
            <a:r>
              <a:rPr lang="en-US" altLang="zh-CN" sz="10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000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purple</a:t>
            </a:r>
            <a:r>
              <a:rPr lang="en-US" altLang="zh-CN" sz="10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000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denotes</a:t>
            </a:r>
            <a:r>
              <a:rPr lang="en-US" altLang="zh-CN" sz="10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000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some conclusions from other publications.</a:t>
            </a:r>
            <a:r>
              <a:rPr lang="en-US" altLang="zh-CN" sz="10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000" dirty="0" err="1">
              <a:solidFill>
                <a:srgbClr val="00B05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2635" y="6272530"/>
            <a:ext cx="3074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i="1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Hieda</a:t>
            </a:r>
            <a:r>
              <a:rPr lang="en-US" altLang="zh-CN" sz="1000" i="1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 et al., Chromosome Res</a:t>
            </a:r>
            <a:r>
              <a:rPr lang="en-US" altLang="zh-CN" sz="10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 2005</a:t>
            </a:r>
            <a:endParaRPr lang="en-US" altLang="zh-CN" sz="1000" dirty="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000" i="1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Teves et al., </a:t>
            </a:r>
            <a:r>
              <a:rPr lang="en-US" altLang="zh-CN" sz="10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Genes Dev.</a:t>
            </a:r>
            <a:r>
              <a:rPr lang="en-US" altLang="zh-CN" sz="10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2011</a:t>
            </a:r>
            <a:endParaRPr lang="en-US" altLang="zh-CN" sz="1000" i="1" dirty="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8039100" y="792480"/>
            <a:ext cx="66738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14005" y="516890"/>
            <a:ext cx="9245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Heat shock</a:t>
            </a:r>
            <a:endParaRPr lang="en-US" altLang="zh-CN" sz="1200" dirty="0" err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60960" y="424180"/>
            <a:ext cx="5577205" cy="1479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Introduction</a:t>
            </a:r>
            <a:endParaRPr lang="en-US" altLang="zh-CN" sz="1400" dirty="0" err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200" i="1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Li</a:t>
            </a:r>
            <a:r>
              <a:rPr lang="en-US" altLang="zh-CN" sz="1200" i="1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et al., Molecular Cell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 2015 and </a:t>
            </a:r>
            <a:r>
              <a:rPr lang="en-US" altLang="zh-CN" sz="1200" i="1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Ray et al., PNAS</a:t>
            </a:r>
            <a:r>
              <a:rPr lang="en-US" altLang="zh-CN" sz="12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 2019 have applied Hi-C to study the d</a:t>
            </a:r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ynamic 3D structure of </a:t>
            </a:r>
            <a:r>
              <a:rPr lang="en-US" altLang="zh-CN" sz="1200" i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Droshophila</a:t>
            </a:r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under heat stress.</a:t>
            </a:r>
            <a:r>
              <a:rPr lang="en-US" altLang="zh-CN" sz="12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</a:t>
            </a:r>
            <a:r>
              <a:rPr lang="en-US" altLang="zh-CN" sz="1200">
                <a:sym typeface="+mn-ea"/>
              </a:rPr>
              <a:t>The genome consists of active and inactive regions, 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but 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how 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active (H3K27ac) and inactive (H3K27me3) regions are functionally changed in 3D chromatin architecture in response to environmental stresses are poorly understood. 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ChIA-PET can be used to enrich interaction mediated by H3K27ac and H3K27me3 respectively which are mixed in Hi-C data.  </a:t>
            </a:r>
            <a:endParaRPr lang="en-US" altLang="zh-CN" sz="1200" i="1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en-US" altLang="zh-CN" sz="1400" i="1" dirty="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zh-CN" altLang="en-US" sz="140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960" y="1880870"/>
            <a:ext cx="1549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 err="1">
                <a:latin typeface="Calibri" panose="020F0502020204030204" charset="0"/>
                <a:cs typeface="Calibri" panose="020F0502020204030204" charset="0"/>
                <a:sym typeface="+mn-ea"/>
              </a:rPr>
              <a:t>Project design</a:t>
            </a:r>
            <a:endParaRPr lang="en-US" altLang="zh-CN" sz="1400" dirty="0" err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38165" y="424180"/>
            <a:ext cx="1549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 err="1">
                <a:latin typeface="Calibri" panose="020F0502020204030204" charset="0"/>
                <a:cs typeface="Calibri" panose="020F0502020204030204" charset="0"/>
                <a:sym typeface="+mn-ea"/>
              </a:rPr>
              <a:t>Model</a:t>
            </a:r>
            <a:endParaRPr lang="en-US" altLang="zh-CN" sz="1400" dirty="0" err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" y="2187575"/>
            <a:ext cx="2312035" cy="1943100"/>
          </a:xfrm>
          <a:prstGeom prst="rect">
            <a:avLst/>
          </a:prstGeom>
        </p:spPr>
      </p:pic>
      <p:sp>
        <p:nvSpPr>
          <p:cNvPr id="127" name="文本框 126"/>
          <p:cNvSpPr txBox="1"/>
          <p:nvPr/>
        </p:nvSpPr>
        <p:spPr>
          <a:xfrm>
            <a:off x="2505710" y="2823845"/>
            <a:ext cx="28689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en-US" sz="1200" dirty="0">
                <a:solidFill>
                  <a:prstClr val="black"/>
                </a:solidFill>
                <a:sym typeface="+mn-ea"/>
              </a:rPr>
              <a:t>H3K27me3: </a:t>
            </a: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inactive histone mark</a:t>
            </a:r>
            <a:endParaRPr lang="en-US" altLang="en-US" sz="1200" dirty="0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H3K27ac: active histone mark</a:t>
            </a:r>
            <a:endParaRPr lang="en-US" altLang="zh-CN" sz="1200" dirty="0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RNAPII: transcriptional machinery protein</a:t>
            </a:r>
            <a:endParaRPr lang="en-US" altLang="zh-CN" sz="1200" dirty="0" err="1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RNA-seq: mark the gene expression level</a:t>
            </a:r>
            <a:endParaRPr lang="en-US" altLang="zh-CN" sz="1200" dirty="0">
              <a:solidFill>
                <a:prstClr val="black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" y="4158615"/>
            <a:ext cx="1549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 err="1">
                <a:latin typeface="Calibri" panose="020F0502020204030204" charset="0"/>
                <a:cs typeface="Calibri" panose="020F0502020204030204" charset="0"/>
                <a:sym typeface="+mn-ea"/>
              </a:rPr>
              <a:t>Conclusions</a:t>
            </a:r>
            <a:endParaRPr lang="en-US" altLang="zh-CN" sz="1400" dirty="0" err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0" y="4375150"/>
            <a:ext cx="5572760" cy="2512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900"/>
              <a:t>1. </a:t>
            </a:r>
            <a:r>
              <a:rPr lang="zh-CN" altLang="en-US" sz="900"/>
              <a:t>Our study showed that heat shock can induce lots of loops with low PET counts and large loop span connecting different H3K27ac-dominant regions. Further analysis demonstrated that H3K27ac-dominant and H3K27me3-dominant regions highly align with A and B compartments respectively. </a:t>
            </a:r>
            <a:endParaRPr lang="zh-CN" altLang="en-US" sz="900"/>
          </a:p>
          <a:p>
            <a:r>
              <a:rPr lang="en-US" altLang="zh-CN" sz="900">
                <a:sym typeface="+mn-ea"/>
              </a:rPr>
              <a:t>2. After heat shock, w</a:t>
            </a:r>
            <a:r>
              <a:rPr lang="zh-CN" altLang="en-US" sz="900">
                <a:sym typeface="+mn-ea"/>
              </a:rPr>
              <a:t>hile interaction strength inside A compartments increases, interaction strength inside B compartments </a:t>
            </a:r>
            <a:r>
              <a:rPr lang="en-US" altLang="zh-CN" sz="900">
                <a:sym typeface="+mn-ea"/>
              </a:rPr>
              <a:t>de</a:t>
            </a:r>
            <a:r>
              <a:rPr lang="zh-CN" altLang="en-US" sz="900">
                <a:sym typeface="+mn-ea"/>
              </a:rPr>
              <a:t>creases. </a:t>
            </a:r>
            <a:r>
              <a:rPr lang="en-US" altLang="zh-CN" sz="900">
                <a:sym typeface="+mn-ea"/>
              </a:rPr>
              <a:t>Besides, </a:t>
            </a:r>
            <a:r>
              <a:rPr lang="zh-CN" altLang="en-US" sz="900">
                <a:sym typeface="+mn-ea"/>
              </a:rPr>
              <a:t>interaction</a:t>
            </a:r>
            <a:r>
              <a:rPr lang="en-US" altLang="zh-CN" sz="900">
                <a:sym typeface="+mn-ea"/>
              </a:rPr>
              <a:t> mediated by RNAPII drops more inside B compartments than that inside A compartments, which aligns with the finding that down-regulated genes are more likely to be found in B compartments. </a:t>
            </a:r>
            <a:endParaRPr lang="en-US" altLang="zh-CN" sz="900">
              <a:sym typeface="+mn-ea"/>
            </a:endParaRPr>
          </a:p>
          <a:p>
            <a:r>
              <a:rPr lang="en-US" altLang="zh-CN" sz="900"/>
              <a:t>3. </a:t>
            </a:r>
            <a:r>
              <a:rPr lang="zh-CN" altLang="en-US" sz="900"/>
              <a:t>After heat shock, A compartments in hubs become even closer or form new larger hubs, while adjacent B compartments have stronger interaction. </a:t>
            </a:r>
            <a:r>
              <a:rPr lang="en-US" altLang="zh-CN" sz="900">
                <a:solidFill>
                  <a:schemeClr val="tx1"/>
                </a:solidFill>
              </a:rPr>
              <a:t>(Its relationship with gene expression and regulation is still under exploration)</a:t>
            </a:r>
            <a:endParaRPr lang="zh-CN" altLang="en-US" sz="900"/>
          </a:p>
          <a:p>
            <a:r>
              <a:rPr lang="en-US" altLang="zh-CN" sz="900"/>
              <a:t>4. After heat shock</a:t>
            </a:r>
            <a:r>
              <a:rPr lang="zh-CN" altLang="en-US" sz="900"/>
              <a:t>, TAD boundaries weaken</a:t>
            </a:r>
            <a:r>
              <a:rPr lang="en-US" altLang="zh-CN" sz="900"/>
              <a:t> while TAD number and TAD size remain largely unchanged</a:t>
            </a:r>
            <a:r>
              <a:rPr lang="zh-CN" altLang="en-US" sz="900"/>
              <a:t>. Proportion of loops with large loop span increases. Changes observed at the TAD level support the findings presented in Li</a:t>
            </a:r>
            <a:r>
              <a:rPr lang="en-US" altLang="zh-CN" sz="900"/>
              <a:t>’</a:t>
            </a:r>
            <a:r>
              <a:rPr lang="zh-CN" altLang="en-US" sz="900"/>
              <a:t>s 2015 Molecular Cell paper, while the conclusions drawn in Ray</a:t>
            </a:r>
            <a:r>
              <a:rPr lang="en-US" altLang="zh-CN" sz="900"/>
              <a:t>’</a:t>
            </a:r>
            <a:r>
              <a:rPr lang="zh-CN" altLang="en-US" sz="900"/>
              <a:t>s PNAS paper diverge from these findings.</a:t>
            </a:r>
            <a:r>
              <a:rPr lang="en-US" altLang="zh-CN" sz="900"/>
              <a:t> Besides, dynamic TADs called using </a:t>
            </a:r>
            <a:r>
              <a:rPr lang="en-US" altLang="zh-CN" sz="900">
                <a:sym typeface="+mn-ea"/>
              </a:rPr>
              <a:t>RNAPII_ChIA-PET correlate with DEGs, and these DEGs are involved in RNA metabolism and the cellular response to stress.</a:t>
            </a:r>
            <a:endParaRPr lang="zh-CN" altLang="en-US" sz="900"/>
          </a:p>
          <a:p>
            <a:r>
              <a:rPr lang="en-US" altLang="zh-CN" sz="900"/>
              <a:t>5. </a:t>
            </a:r>
            <a:r>
              <a:rPr lang="zh-CN" altLang="en-US" sz="900"/>
              <a:t>In summary, we propose a model of dynamic 3D structures at the levels of A/B compartments and TADs,along </a:t>
            </a:r>
            <a:r>
              <a:rPr lang="zh-CN" altLang="en-US" sz="900">
                <a:sym typeface="+mn-ea"/>
              </a:rPr>
              <a:t>with gene regulation patterns, in response to heat stress in Drosophila. 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24" name="矩形 23"/>
          <p:cNvSpPr/>
          <p:nvPr/>
        </p:nvSpPr>
        <p:spPr>
          <a:xfrm>
            <a:off x="41910" y="487680"/>
            <a:ext cx="5503545" cy="13506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910" y="1904365"/>
            <a:ext cx="5503545" cy="22459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1910" y="4216400"/>
            <a:ext cx="5503545" cy="2600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598795" y="487680"/>
            <a:ext cx="6374765" cy="63252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2" grpId="0"/>
      <p:bldP spid="12" grpId="1"/>
      <p:bldP spid="15" grpId="0"/>
      <p:bldP spid="1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0" cy="519430"/>
            <a:chOff x="199" y="184"/>
            <a:chExt cx="19200" cy="1010"/>
          </a:xfrm>
        </p:grpSpPr>
        <p:sp>
          <p:nvSpPr>
            <p:cNvPr id="14" name="矩形 13"/>
            <p:cNvSpPr/>
            <p:nvPr>
              <p:custDataLst>
                <p:tags r:id="rId1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2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1939290" y="94615"/>
            <a:ext cx="7578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Combine two replicates of ChIA-PET libraries for further analysis</a:t>
            </a:r>
            <a:r>
              <a:rPr lang="en-US" altLang="zh-CN" sz="2000" b="1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68580" y="60325"/>
            <a:ext cx="1638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quality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2505" y="678815"/>
            <a:ext cx="9913620" cy="592455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8336915" y="6252845"/>
            <a:ext cx="2569210" cy="605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200" i="1" dirty="0">
                <a:solidFill>
                  <a:prstClr val="black"/>
                </a:solidFill>
                <a:sym typeface="+mn-ea"/>
              </a:rPr>
              <a:t>in situ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ChIA</a:t>
            </a: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-PET: Duo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Ning</a:t>
            </a: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,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Yang Yang</a:t>
            </a:r>
            <a:endParaRPr lang="en-US" altLang="zh-CN" sz="1200" dirty="0" err="1">
              <a:solidFill>
                <a:prstClr val="black"/>
              </a:solidFill>
              <a:sym typeface="+mn-ea"/>
            </a:endParaRPr>
          </a:p>
          <a:p>
            <a:pPr algn="l"/>
            <a:r>
              <a:rPr lang="en-US" altLang="zh-CN" sz="1200" dirty="0">
                <a:solidFill>
                  <a:prstClr val="black"/>
                </a:solidFill>
              </a:rPr>
              <a:t>ChIA-PIPE: Deng Yuqing </a:t>
            </a:r>
            <a:endParaRPr lang="en-US" altLang="zh-CN" sz="1200" dirty="0">
              <a:solidFill>
                <a:prstClr val="black"/>
              </a:solidFill>
            </a:endParaRPr>
          </a:p>
          <a:p>
            <a:pPr algn="l"/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RNA-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seq</a:t>
            </a: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: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Novogen</a:t>
            </a:r>
            <a:endParaRPr lang="en-US" altLang="zh-CN" sz="1200" dirty="0" err="1">
              <a:solidFill>
                <a:prstClr val="black"/>
              </a:solidFill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992505" y="1861820"/>
            <a:ext cx="1520190" cy="541020"/>
          </a:xfrm>
          <a:prstGeom prst="rect">
            <a:avLst/>
          </a:prstGeom>
          <a:noFill/>
          <a:ln w="15875">
            <a:solidFill>
              <a:srgbClr val="4D77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992505" y="2607945"/>
            <a:ext cx="1520190" cy="541020"/>
          </a:xfrm>
          <a:prstGeom prst="rect">
            <a:avLst/>
          </a:prstGeom>
          <a:noFill/>
          <a:ln w="15875">
            <a:solidFill>
              <a:srgbClr val="98A24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992505" y="3334385"/>
            <a:ext cx="1520190" cy="586105"/>
          </a:xfrm>
          <a:prstGeom prst="rect">
            <a:avLst/>
          </a:prstGeom>
          <a:noFill/>
          <a:ln w="15875">
            <a:solidFill>
              <a:srgbClr val="F50CB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992505" y="4105275"/>
            <a:ext cx="1520190" cy="589280"/>
          </a:xfrm>
          <a:prstGeom prst="rect">
            <a:avLst/>
          </a:prstGeom>
          <a:noFill/>
          <a:ln w="15875">
            <a:solidFill>
              <a:srgbClr val="743CA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992505" y="4849495"/>
            <a:ext cx="1520190" cy="589280"/>
          </a:xfrm>
          <a:prstGeom prst="rect">
            <a:avLst/>
          </a:prstGeom>
          <a:noFill/>
          <a:ln w="15875">
            <a:solidFill>
              <a:srgbClr val="1087F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992505" y="5594350"/>
            <a:ext cx="1520190" cy="589280"/>
          </a:xfrm>
          <a:prstGeom prst="rect">
            <a:avLst/>
          </a:prstGeom>
          <a:noFill/>
          <a:ln w="15875">
            <a:solidFill>
              <a:srgbClr val="99BD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31385" y="1835150"/>
            <a:ext cx="1164590" cy="9556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>
            <p:custDataLst>
              <p:tags r:id="rId14"/>
            </p:custDataLst>
          </p:nvPr>
        </p:nvSpPr>
        <p:spPr>
          <a:xfrm>
            <a:off x="4732020" y="3303270"/>
            <a:ext cx="1164590" cy="9315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5"/>
            </p:custDataLst>
          </p:nvPr>
        </p:nvSpPr>
        <p:spPr>
          <a:xfrm>
            <a:off x="4732020" y="4783455"/>
            <a:ext cx="1164590" cy="9188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53435" y="678815"/>
            <a:ext cx="84918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cs typeface="+mn-lt"/>
                <a:sym typeface="+mn-ea"/>
              </a:rPr>
              <a:t>WT and its corresponding HS have similar number of uniquely-mapped PETs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3527" y="2580640"/>
            <a:ext cx="331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+mj-ea"/>
                <a:ea typeface="+mj-ea"/>
                <a:cs typeface="+mj-lt"/>
              </a:rPr>
              <a:t>Data analysis</a:t>
            </a:r>
            <a:endParaRPr lang="en-US" altLang="zh-CN" sz="3200" b="1" dirty="0">
              <a:latin typeface="+mj-ea"/>
              <a:ea typeface="+mj-ea"/>
              <a:cs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2677" y="3392805"/>
            <a:ext cx="837646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Describe</a:t>
            </a:r>
            <a:r>
              <a:rPr lang="en-US" altLang="zh-CN" sz="2000" dirty="0">
                <a:solidFill>
                  <a:srgbClr val="00B050"/>
                </a:solidFill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rgbClr val="1087F4"/>
                </a:solidFill>
                <a:latin typeface="+mj-ea"/>
                <a:ea typeface="+mj-ea"/>
              </a:rPr>
              <a:t>features</a:t>
            </a:r>
            <a:r>
              <a:rPr lang="en-US" altLang="zh-CN" sz="2000" dirty="0">
                <a:latin typeface="+mj-ea"/>
                <a:ea typeface="+mj-ea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</a:rPr>
              <a:t>before and after heat shock</a:t>
            </a:r>
            <a:r>
              <a:rPr lang="en-US" altLang="zh-CN" sz="2000" dirty="0">
                <a:latin typeface="+mj-ea"/>
                <a:ea typeface="+mj-ea"/>
              </a:rPr>
              <a:t> at </a:t>
            </a:r>
            <a:r>
              <a:rPr lang="en-US" altLang="zh-CN" sz="2000" dirty="0">
                <a:solidFill>
                  <a:srgbClr val="1087F4"/>
                </a:solidFill>
                <a:latin typeface="+mj-ea"/>
                <a:ea typeface="+mj-ea"/>
              </a:rPr>
              <a:t>different scales </a:t>
            </a:r>
            <a:r>
              <a:rPr lang="en-US" altLang="zh-CN" sz="2000" dirty="0">
                <a:latin typeface="+mj-ea"/>
                <a:ea typeface="+mj-ea"/>
              </a:rPr>
              <a:t>(Loops, c</a:t>
            </a:r>
            <a:r>
              <a:rPr lang="en-US" altLang="zh-CN" sz="2000" dirty="0">
                <a:latin typeface="+mj-ea"/>
                <a:ea typeface="+mj-ea"/>
                <a:sym typeface="+mn-ea"/>
              </a:rPr>
              <a:t>ompartments and TADs, </a:t>
            </a:r>
            <a:r>
              <a:rPr lang="en-US" altLang="zh-CN" sz="2000" dirty="0">
                <a:latin typeface="+mj-ea"/>
                <a:ea typeface="+mj-ea"/>
              </a:rPr>
              <a:t>)</a:t>
            </a:r>
            <a:endParaRPr lang="en-US" altLang="zh-CN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</a:rPr>
              <a:t>Explore the </a:t>
            </a:r>
            <a:r>
              <a:rPr lang="en-US" altLang="zh-CN" sz="2000" dirty="0">
                <a:solidFill>
                  <a:srgbClr val="1087F4"/>
                </a:solidFill>
                <a:latin typeface="+mj-ea"/>
                <a:ea typeface="+mj-ea"/>
              </a:rPr>
              <a:t>relationship</a:t>
            </a:r>
            <a:r>
              <a:rPr lang="en-US" altLang="zh-CN" sz="2000" dirty="0">
                <a:latin typeface="+mj-ea"/>
                <a:ea typeface="+mj-ea"/>
              </a:rPr>
              <a:t> between </a:t>
            </a:r>
            <a:r>
              <a:rPr lang="en-US" altLang="zh-CN" sz="2000" dirty="0">
                <a:solidFill>
                  <a:srgbClr val="1087F4"/>
                </a:solidFill>
                <a:latin typeface="+mj-ea"/>
                <a:ea typeface="+mj-ea"/>
              </a:rPr>
              <a:t>features</a:t>
            </a:r>
            <a:r>
              <a:rPr lang="en-US" altLang="zh-CN" sz="2000" dirty="0">
                <a:latin typeface="+mj-ea"/>
                <a:ea typeface="+mj-ea"/>
              </a:rPr>
              <a:t> and </a:t>
            </a:r>
            <a:r>
              <a:rPr lang="en-US" altLang="zh-CN" sz="2000" dirty="0">
                <a:solidFill>
                  <a:srgbClr val="1087F4"/>
                </a:solidFill>
                <a:latin typeface="+mj-ea"/>
                <a:ea typeface="+mj-ea"/>
              </a:rPr>
              <a:t>gene expression and regulation</a:t>
            </a:r>
            <a:endParaRPr lang="en-US" altLang="zh-CN" sz="2000" dirty="0">
              <a:solidFill>
                <a:srgbClr val="1087F4"/>
              </a:solidFill>
              <a:latin typeface="+mj-ea"/>
              <a:ea typeface="+mj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2191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754505" y="2540"/>
            <a:ext cx="9128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Features of chromatin loops enriched by different factors before and after heat shock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24180"/>
            <a:ext cx="7684770" cy="643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2191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754505" y="2540"/>
            <a:ext cx="9128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Features of chromatin loops enriched by different factors before and after heat shock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24180"/>
            <a:ext cx="7684770" cy="64338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51940" y="459740"/>
            <a:ext cx="8453120" cy="639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26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90" y="424180"/>
            <a:ext cx="8530590" cy="5489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1305" y="6057900"/>
            <a:ext cx="95167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HS, proportion of loops with large loop span increase in H3K27ac_ChIA-PET and RNAP II_ChI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A-PET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6280"/>
            <a:chOff x="0" y="0"/>
            <a:chExt cx="19201" cy="702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702"/>
              <a:chOff x="199" y="184"/>
              <a:chExt cx="19201" cy="1015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817" y="189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720215" y="2540"/>
            <a:ext cx="9107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Features of chromatin loops enriched by different factors before and after heat shock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2016125"/>
            <a:ext cx="7543800" cy="282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6280"/>
            <a:chOff x="0" y="0"/>
            <a:chExt cx="19201" cy="702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702"/>
              <a:chOff x="199" y="184"/>
              <a:chExt cx="19201" cy="1015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817" y="189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720215" y="2540"/>
            <a:ext cx="9107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Features of chromatin loops enriched by different factors before and after heat shock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2016125"/>
            <a:ext cx="7543800" cy="28257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95500" y="1790700"/>
            <a:ext cx="7924800" cy="332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08075" y="6264275"/>
            <a:ext cx="10557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HS, proportion of loops with large loop span and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low PET count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increase in H3K27ac_ChIA-PET and RNAP II_ChI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A-PET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50" y="464820"/>
            <a:ext cx="10071100" cy="576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6832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3144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41"/>
              <a:ext cx="2013" cy="4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962785" y="2540"/>
            <a:ext cx="1002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Loops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induced by heat shock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with low PET counts and large loop span connecting different H3K27ac-dominant regions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" y="866775"/>
            <a:ext cx="11478260" cy="5042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6832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3144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41"/>
              <a:ext cx="2013" cy="4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962785" y="2540"/>
            <a:ext cx="1002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Loops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induced by heat shock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with low PET counts and large loop span connecting different H3K27ac-dominant regions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" y="866775"/>
            <a:ext cx="11478260" cy="50425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1460" y="683260"/>
            <a:ext cx="11846560" cy="555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" y="1263650"/>
            <a:ext cx="8775700" cy="433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08150" y="5768340"/>
            <a:ext cx="9531985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Blocks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in H3K27me3_ChIA-PET reflect the interaction between adjacent H3K27me3-dominant regions, while stripes in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H3K27ac_ChIA-PET reflect the interaction among multiple H3K27ac-dominant regions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2. After heat shock, block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s in H3K27me3_ChIA-PET and stripes in H3K27ac_ChIA-PET are more obvious.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4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6832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3144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41"/>
              <a:ext cx="2013" cy="4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962785" y="2540"/>
            <a:ext cx="1002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Loops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induced by heat shock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with low PET counts and large loop span connecting different H3K27ac-dominant regions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" y="866775"/>
            <a:ext cx="11478260" cy="50425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1460" y="683260"/>
            <a:ext cx="11846560" cy="555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" y="1263650"/>
            <a:ext cx="8775700" cy="43307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64540" y="906780"/>
            <a:ext cx="10952480" cy="521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708150" y="5768340"/>
            <a:ext cx="9531985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Blocks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in H3K27me3_ChIA-PET reflect the interaction between adjacent H3K27me3-dominant regions, while stripes in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H3K27ac_ChIA-PET reflect the interaction among multiple H3K27ac-dominant regions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2. After heat shock, block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s in H3K27me3_ChIA-PET and stripes in H3K27ac_ChIA-PET are more obvious.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400" b="1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175" y="1209675"/>
            <a:ext cx="8883650" cy="443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7086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090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55"/>
              <a:ext cx="3639" cy="3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2588260" y="2540"/>
            <a:ext cx="9601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Log2(H3K27ac/H3K27me3)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can be used to call H3K27ac-dominant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H3K27me3-dominant regions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55" y="967105"/>
            <a:ext cx="10099675" cy="499046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5"/>
            </p:custDataLst>
          </p:nvPr>
        </p:nvSpPr>
        <p:spPr>
          <a:xfrm>
            <a:off x="1463675" y="6113145"/>
            <a:ext cx="8884920" cy="501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Compartment score = log2(</a:t>
            </a:r>
            <a:r>
              <a:rPr lang="en-US" altLang="zh-CN" sz="14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H3K27ac/H3K27me3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), if it’s positive, assign the bin as ‘A’, else assign the ‘bin’ as ‘B’.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Its absolute value denotes the extent of compartmentalization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41815" y="2580640"/>
            <a:ext cx="2729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+mj-ea"/>
                <a:ea typeface="+mj-ea"/>
                <a:cs typeface="+mj-lt"/>
              </a:rPr>
              <a:t>Background</a:t>
            </a:r>
            <a:endParaRPr lang="en-US" altLang="zh-CN" sz="3200" b="1" dirty="0">
              <a:latin typeface="+mj-ea"/>
              <a:ea typeface="+mj-ea"/>
              <a:cs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02255" y="3524250"/>
            <a:ext cx="59433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  <a:sym typeface="+mn-ea"/>
              </a:rPr>
              <a:t>Brief introduction to 3D genomics</a:t>
            </a: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  <a:sym typeface="+mn-ea"/>
              </a:rPr>
              <a:t>Brief introduction to heat stress</a:t>
            </a: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7086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090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55"/>
              <a:ext cx="3639" cy="3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2588260" y="2540"/>
            <a:ext cx="9601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Log2(H3K27ac/H3K27me3)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can be used to call H3K27ac-dominant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H3K27me3-dominant regions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75" y="1177925"/>
            <a:ext cx="9112250" cy="4502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15720" y="1013460"/>
            <a:ext cx="9657080" cy="479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" y="907415"/>
            <a:ext cx="10154920" cy="510095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6"/>
            </p:custDataLst>
          </p:nvPr>
        </p:nvSpPr>
        <p:spPr>
          <a:xfrm>
            <a:off x="1463675" y="6113145"/>
            <a:ext cx="8884920" cy="501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Compartment score = log2(</a:t>
            </a:r>
            <a:r>
              <a:rPr lang="en-US" altLang="zh-CN" sz="14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H3K27ac/H3K27me3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), if it’s positive, assign the bin as ‘A’, else assign the ‘bin’ as ‘B’.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Its absolute value denotes the extent of compartmentalization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7086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090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55"/>
              <a:ext cx="3639" cy="3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2588260" y="2540"/>
            <a:ext cx="9601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Log2(H3K27ac/H3K27me3)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can be used to call H3K27ac-dominant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H3K27me3-dominant regions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75" y="1177925"/>
            <a:ext cx="9112250" cy="4502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15720" y="1013460"/>
            <a:ext cx="9657080" cy="479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725" y="984250"/>
            <a:ext cx="9734550" cy="4889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3160" y="966470"/>
            <a:ext cx="9929495" cy="5040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946150"/>
            <a:ext cx="10160000" cy="4965700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7"/>
            </p:custDataLst>
          </p:nvPr>
        </p:nvSpPr>
        <p:spPr>
          <a:xfrm>
            <a:off x="1463675" y="6113145"/>
            <a:ext cx="8884920" cy="501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Compartment score = log2(</a:t>
            </a:r>
            <a:r>
              <a:rPr lang="en-US" altLang="zh-CN" sz="14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H3K27ac/H3K27me3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), if it’s positive, assign the bin as ‘A’, else assign the ‘bin’ as ‘B’.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Its absolute value denotes the extent of compartmentalization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80695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263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179" y="4"/>
              <a:ext cx="3753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2542540" y="2540"/>
            <a:ext cx="9761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H3K27ac-dominant and H3K27me3-dominant regions align with A and B compartments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" y="914400"/>
            <a:ext cx="10655300" cy="5029200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5"/>
            </p:custDataLst>
          </p:nvPr>
        </p:nvSpPr>
        <p:spPr>
          <a:xfrm>
            <a:off x="1616710" y="6155055"/>
            <a:ext cx="8884920" cy="5308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Eigenvector are called using Hi-C data of Drosophila in WT condition at 10 Kb resolution (</a:t>
            </a:r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Ray et al., PNAS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2019)</a:t>
            </a:r>
            <a:endParaRPr lang="en-US" altLang="zh-CN" sz="14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Eigenvector are called using PCA (</a:t>
            </a:r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Erez et al., Science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2009)</a:t>
            </a:r>
            <a:endParaRPr lang="en-US" altLang="zh-CN" sz="14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3016250" y="2540"/>
            <a:ext cx="594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A/B compartments 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-19685" y="370205"/>
            <a:ext cx="12205970" cy="5053965"/>
            <a:chOff x="-31" y="583"/>
            <a:chExt cx="19222" cy="7959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511" y="792"/>
              <a:ext cx="17646" cy="775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>
              <p:custDataLst>
                <p:tags r:id="rId6"/>
              </p:custDataLst>
            </p:nvPr>
          </p:nvSpPr>
          <p:spPr>
            <a:xfrm>
              <a:off x="429" y="980"/>
              <a:ext cx="125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H3K27me3_WT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429" y="1490"/>
              <a:ext cx="118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H3K27me3_HS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8"/>
              </p:custDataLst>
            </p:nvPr>
          </p:nvSpPr>
          <p:spPr>
            <a:xfrm rot="16200000">
              <a:off x="-341" y="1085"/>
              <a:ext cx="1355" cy="35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Inter_B interaction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9"/>
              </p:custDataLst>
            </p:nvPr>
          </p:nvCxnSpPr>
          <p:spPr>
            <a:xfrm>
              <a:off x="516" y="1099"/>
              <a:ext cx="4" cy="65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317" y="2959"/>
              <a:ext cx="1240" cy="597"/>
              <a:chOff x="1215" y="2593"/>
              <a:chExt cx="1194" cy="437"/>
            </a:xfrm>
          </p:grpSpPr>
          <p:sp>
            <p:nvSpPr>
              <p:cNvPr id="4" name="文本框 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215" y="2593"/>
                <a:ext cx="1194" cy="2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B compartments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215" y="2783"/>
                <a:ext cx="1194" cy="2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A compartments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>
              <p:custDataLst>
                <p:tags r:id="rId12"/>
              </p:custDataLst>
            </p:nvPr>
          </p:nvSpPr>
          <p:spPr>
            <a:xfrm>
              <a:off x="429" y="2174"/>
              <a:ext cx="125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H3K27ac_WT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3"/>
              </p:custDataLst>
            </p:nvPr>
          </p:nvSpPr>
          <p:spPr>
            <a:xfrm>
              <a:off x="429" y="2684"/>
              <a:ext cx="118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H3K27ac_HS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14"/>
              </p:custDataLst>
            </p:nvPr>
          </p:nvSpPr>
          <p:spPr>
            <a:xfrm rot="16200000">
              <a:off x="-341" y="2337"/>
              <a:ext cx="1355" cy="35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Inter_A interaction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直接连接符 26"/>
            <p:cNvCxnSpPr/>
            <p:nvPr>
              <p:custDataLst>
                <p:tags r:id="rId15"/>
              </p:custDataLst>
            </p:nvPr>
          </p:nvCxnSpPr>
          <p:spPr>
            <a:xfrm>
              <a:off x="516" y="2293"/>
              <a:ext cx="4" cy="65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-31" y="3585"/>
              <a:ext cx="1888" cy="698"/>
              <a:chOff x="867" y="2951"/>
              <a:chExt cx="1542" cy="617"/>
            </a:xfrm>
          </p:grpSpPr>
          <p:sp>
            <p:nvSpPr>
              <p:cNvPr id="8" name="文本框 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67" y="2951"/>
                <a:ext cx="1542" cy="4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WT compartment score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867" y="3141"/>
                <a:ext cx="1542" cy="4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HS compartment score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>
              <p:custDataLst>
                <p:tags r:id="rId18"/>
              </p:custDataLst>
            </p:nvPr>
          </p:nvSpPr>
          <p:spPr>
            <a:xfrm>
              <a:off x="263" y="4577"/>
              <a:ext cx="1273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ChIP_H3K27me3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9"/>
              </p:custDataLst>
            </p:nvPr>
          </p:nvSpPr>
          <p:spPr>
            <a:xfrm>
              <a:off x="373" y="4317"/>
              <a:ext cx="1315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ChIP_H3K27ac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0"/>
              </p:custDataLst>
            </p:nvPr>
          </p:nvSpPr>
          <p:spPr>
            <a:xfrm>
              <a:off x="445" y="5415"/>
              <a:ext cx="1241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WT_RNA-seq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21"/>
              </p:custDataLst>
            </p:nvPr>
          </p:nvSpPr>
          <p:spPr>
            <a:xfrm>
              <a:off x="445" y="6285"/>
              <a:ext cx="1300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HS_RNA-seq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2"/>
              </p:custDataLst>
            </p:nvPr>
          </p:nvSpPr>
          <p:spPr>
            <a:xfrm>
              <a:off x="873" y="7679"/>
              <a:ext cx="66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DEGs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3"/>
              </p:custDataLst>
            </p:nvPr>
          </p:nvSpPr>
          <p:spPr>
            <a:xfrm>
              <a:off x="445" y="8134"/>
              <a:ext cx="110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Ref genes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" y="632"/>
              <a:ext cx="19140" cy="2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1" name="文本框 60"/>
          <p:cNvSpPr txBox="1"/>
          <p:nvPr>
            <p:custDataLst>
              <p:tags r:id="rId24"/>
            </p:custDataLst>
          </p:nvPr>
        </p:nvSpPr>
        <p:spPr>
          <a:xfrm>
            <a:off x="1616710" y="6007100"/>
            <a:ext cx="8884920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For DEGs track, red denotes ‘up-regulated’, while blue denotes ‘dn-regulated’. Its height denotes log2FC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3016250" y="2540"/>
            <a:ext cx="594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A/B compartments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915" y="1744345"/>
            <a:ext cx="6316980" cy="309689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1708150" y="5619750"/>
            <a:ext cx="9845040" cy="56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heat shock, A/B compartment intervals almost do not change, while signals of A/B compartments increase.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Because A/B compartment intervals do not change, it’s convenient to compare them before and after heat shock.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4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5"/>
            </p:custDataLst>
          </p:nvPr>
        </p:nvSpPr>
        <p:spPr>
          <a:xfrm>
            <a:off x="8150225" y="1529715"/>
            <a:ext cx="3947795" cy="958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Compartment score = log2(</a:t>
            </a:r>
            <a:r>
              <a:rPr lang="en-US" altLang="zh-CN" sz="14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H3K27ac/H3K27me3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), if it’s positive, assign the bin as ‘A’, else assign the ‘bin’ as ‘B’. </a:t>
            </a:r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Its absolute value denotes the extent of compartmentalization.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30" y="2190750"/>
            <a:ext cx="1987550" cy="1207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60" y="3547110"/>
            <a:ext cx="1389380" cy="1212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" name="文本框 68"/>
          <p:cNvSpPr txBox="1"/>
          <p:nvPr>
            <p:custDataLst>
              <p:tags r:id="rId1"/>
            </p:custDataLst>
          </p:nvPr>
        </p:nvSpPr>
        <p:spPr>
          <a:xfrm>
            <a:off x="7360285" y="365569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log2(H3K27ac_WT/H3K27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ac_HS)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9817100" y="1238885"/>
            <a:ext cx="271145" cy="2173605"/>
            <a:chOff x="10406" y="11686"/>
            <a:chExt cx="427" cy="3423"/>
          </a:xfrm>
        </p:grpSpPr>
        <p:pic>
          <p:nvPicPr>
            <p:cNvPr id="92" name="图片 9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16200000">
              <a:off x="9144" y="13300"/>
              <a:ext cx="2910" cy="130"/>
            </a:xfrm>
            <a:prstGeom prst="rect">
              <a:avLst/>
            </a:prstGeom>
          </p:spPr>
        </p:pic>
        <p:sp>
          <p:nvSpPr>
            <p:cNvPr id="93" name="文本框 92"/>
            <p:cNvSpPr txBox="1"/>
            <p:nvPr>
              <p:custDataLst>
                <p:tags r:id="rId4"/>
              </p:custDataLst>
            </p:nvPr>
          </p:nvSpPr>
          <p:spPr>
            <a:xfrm>
              <a:off x="10422" y="11686"/>
              <a:ext cx="313" cy="2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altLang="zh-CN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5"/>
              </p:custDataLst>
            </p:nvPr>
          </p:nvSpPr>
          <p:spPr>
            <a:xfrm>
              <a:off x="10406" y="14820"/>
              <a:ext cx="427" cy="2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</a:t>
              </a:r>
              <a:endParaRPr lang="en-US" altLang="zh-CN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817100" y="4415790"/>
            <a:ext cx="271145" cy="2173605"/>
            <a:chOff x="10406" y="11686"/>
            <a:chExt cx="427" cy="3423"/>
          </a:xfrm>
        </p:grpSpPr>
        <p:pic>
          <p:nvPicPr>
            <p:cNvPr id="100" name="图片 9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16200000">
              <a:off x="9144" y="13300"/>
              <a:ext cx="2910" cy="130"/>
            </a:xfrm>
            <a:prstGeom prst="rect">
              <a:avLst/>
            </a:prstGeom>
          </p:spPr>
        </p:pic>
        <p:sp>
          <p:nvSpPr>
            <p:cNvPr id="101" name="文本框 100"/>
            <p:cNvSpPr txBox="1"/>
            <p:nvPr>
              <p:custDataLst>
                <p:tags r:id="rId7"/>
              </p:custDataLst>
            </p:nvPr>
          </p:nvSpPr>
          <p:spPr>
            <a:xfrm>
              <a:off x="10422" y="11686"/>
              <a:ext cx="313" cy="2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altLang="zh-CN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8"/>
              </p:custDataLst>
            </p:nvPr>
          </p:nvSpPr>
          <p:spPr>
            <a:xfrm>
              <a:off x="10406" y="14820"/>
              <a:ext cx="427" cy="2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</a:t>
              </a:r>
              <a:endParaRPr lang="en-US" altLang="zh-CN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6165" y="3862705"/>
            <a:ext cx="2991485" cy="299847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4608195" y="3691890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H3K27ac_HS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 rot="16200000">
            <a:off x="2458720" y="535622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3517900" y="381952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264535" y="3843655"/>
            <a:ext cx="774065" cy="353011"/>
            <a:chOff x="13502" y="1870"/>
            <a:chExt cx="1219" cy="657"/>
          </a:xfrm>
        </p:grpSpPr>
        <p:sp>
          <p:nvSpPr>
            <p:cNvPr id="13" name="文本框 12"/>
            <p:cNvSpPr txBox="1"/>
            <p:nvPr>
              <p:custDataLst>
                <p:tags r:id="rId13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4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5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" y="649605"/>
            <a:ext cx="2999105" cy="3006090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18"/>
            </p:custDataLst>
          </p:nvPr>
        </p:nvSpPr>
        <p:spPr>
          <a:xfrm>
            <a:off x="1108075" y="464185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H3K27me3_WT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19"/>
            </p:custDataLst>
          </p:nvPr>
        </p:nvSpPr>
        <p:spPr>
          <a:xfrm rot="16200000">
            <a:off x="-831215" y="210121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矩形 86"/>
          <p:cNvSpPr/>
          <p:nvPr>
            <p:custDataLst>
              <p:tags r:id="rId20"/>
            </p:custDataLst>
          </p:nvPr>
        </p:nvSpPr>
        <p:spPr>
          <a:xfrm>
            <a:off x="263525" y="56451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10160" y="588645"/>
            <a:ext cx="774065" cy="353011"/>
            <a:chOff x="13502" y="1870"/>
            <a:chExt cx="1219" cy="657"/>
          </a:xfrm>
        </p:grpSpPr>
        <p:sp>
          <p:nvSpPr>
            <p:cNvPr id="89" name="文本框 88"/>
            <p:cNvSpPr txBox="1"/>
            <p:nvPr>
              <p:custDataLst>
                <p:tags r:id="rId21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22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23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4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7" name="图片 9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38950" y="612775"/>
            <a:ext cx="3014980" cy="3020695"/>
          </a:xfrm>
          <a:prstGeom prst="rect">
            <a:avLst/>
          </a:prstGeom>
        </p:spPr>
      </p:pic>
      <p:sp>
        <p:nvSpPr>
          <p:cNvPr id="98" name="文本框 97"/>
          <p:cNvSpPr txBox="1"/>
          <p:nvPr>
            <p:custDataLst>
              <p:tags r:id="rId26"/>
            </p:custDataLst>
          </p:nvPr>
        </p:nvSpPr>
        <p:spPr>
          <a:xfrm>
            <a:off x="7360285" y="46418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log2(H3K27me3_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WT/H3K27me3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_HS)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27"/>
            </p:custDataLst>
          </p:nvPr>
        </p:nvSpPr>
        <p:spPr>
          <a:xfrm rot="16200000">
            <a:off x="5737225" y="210121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矩形 103"/>
          <p:cNvSpPr/>
          <p:nvPr>
            <p:custDataLst>
              <p:tags r:id="rId28"/>
            </p:custDataLst>
          </p:nvPr>
        </p:nvSpPr>
        <p:spPr>
          <a:xfrm>
            <a:off x="6796405" y="56451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6543040" y="588645"/>
            <a:ext cx="774065" cy="353011"/>
            <a:chOff x="13502" y="1870"/>
            <a:chExt cx="1219" cy="657"/>
          </a:xfrm>
        </p:grpSpPr>
        <p:sp>
          <p:nvSpPr>
            <p:cNvPr id="106" name="文本框 105"/>
            <p:cNvSpPr txBox="1"/>
            <p:nvPr>
              <p:custDataLst>
                <p:tags r:id="rId29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30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31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32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0" name="图片 10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38950" y="3862705"/>
            <a:ext cx="2978150" cy="2990215"/>
          </a:xfrm>
          <a:prstGeom prst="rect">
            <a:avLst/>
          </a:prstGeom>
        </p:spPr>
      </p:pic>
      <p:sp>
        <p:nvSpPr>
          <p:cNvPr id="111" name="文本框 110"/>
          <p:cNvSpPr txBox="1"/>
          <p:nvPr>
            <p:custDataLst>
              <p:tags r:id="rId34"/>
            </p:custDataLst>
          </p:nvPr>
        </p:nvSpPr>
        <p:spPr>
          <a:xfrm rot="16200000">
            <a:off x="5737225" y="535622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矩形 111"/>
          <p:cNvSpPr/>
          <p:nvPr>
            <p:custDataLst>
              <p:tags r:id="rId35"/>
            </p:custDataLst>
          </p:nvPr>
        </p:nvSpPr>
        <p:spPr>
          <a:xfrm>
            <a:off x="6796405" y="381952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3" name="组合 112"/>
          <p:cNvGrpSpPr/>
          <p:nvPr/>
        </p:nvGrpSpPr>
        <p:grpSpPr>
          <a:xfrm>
            <a:off x="6543040" y="3843655"/>
            <a:ext cx="774065" cy="353011"/>
            <a:chOff x="13502" y="1870"/>
            <a:chExt cx="1219" cy="657"/>
          </a:xfrm>
        </p:grpSpPr>
        <p:sp>
          <p:nvSpPr>
            <p:cNvPr id="114" name="文本框 113"/>
            <p:cNvSpPr txBox="1"/>
            <p:nvPr>
              <p:custDataLst>
                <p:tags r:id="rId36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37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38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39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40"/>
            </p:custDataLst>
          </p:nvPr>
        </p:nvSpPr>
        <p:spPr>
          <a:xfrm>
            <a:off x="4439920" y="464185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H3K27me3_HS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606165" y="666750"/>
            <a:ext cx="2987040" cy="298704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2"/>
            </p:custDataLst>
          </p:nvPr>
        </p:nvSpPr>
        <p:spPr>
          <a:xfrm rot="16200000">
            <a:off x="2500630" y="215328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3"/>
            </p:custDataLst>
          </p:nvPr>
        </p:nvSpPr>
        <p:spPr>
          <a:xfrm>
            <a:off x="3595370" y="61658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342005" y="640715"/>
            <a:ext cx="774065" cy="353011"/>
            <a:chOff x="13502" y="1870"/>
            <a:chExt cx="1219" cy="657"/>
          </a:xfrm>
        </p:grpSpPr>
        <p:sp>
          <p:nvSpPr>
            <p:cNvPr id="9" name="文本框 8"/>
            <p:cNvSpPr txBox="1"/>
            <p:nvPr>
              <p:custDataLst>
                <p:tags r:id="rId44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45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6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7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44475" y="3811270"/>
            <a:ext cx="3028950" cy="304165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49"/>
            </p:custDataLst>
          </p:nvPr>
        </p:nvSpPr>
        <p:spPr>
          <a:xfrm>
            <a:off x="1108075" y="3662680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H3K27ac_WT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50"/>
            </p:custDataLst>
          </p:nvPr>
        </p:nvSpPr>
        <p:spPr>
          <a:xfrm rot="16200000">
            <a:off x="-873125" y="529971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51"/>
            </p:custDataLst>
          </p:nvPr>
        </p:nvSpPr>
        <p:spPr>
          <a:xfrm>
            <a:off x="221615" y="376301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1750" y="3787140"/>
            <a:ext cx="774065" cy="353011"/>
            <a:chOff x="13502" y="1870"/>
            <a:chExt cx="1219" cy="657"/>
          </a:xfrm>
        </p:grpSpPr>
        <p:sp>
          <p:nvSpPr>
            <p:cNvPr id="25" name="文本框 24"/>
            <p:cNvSpPr txBox="1"/>
            <p:nvPr>
              <p:custDataLst>
                <p:tags r:id="rId52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3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4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5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29" name="组合 28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32" name="矩形 31"/>
              <p:cNvSpPr/>
              <p:nvPr>
                <p:custDataLst>
                  <p:tags r:id="rId56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33" name="直接连接符 32"/>
              <p:cNvCxnSpPr/>
              <p:nvPr>
                <p:custDataLst>
                  <p:tags r:id="rId57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33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5" name="文本框 34"/>
          <p:cNvSpPr txBox="1"/>
          <p:nvPr>
            <p:custDataLst>
              <p:tags r:id="rId58"/>
            </p:custDataLst>
          </p:nvPr>
        </p:nvSpPr>
        <p:spPr>
          <a:xfrm>
            <a:off x="3016250" y="2540"/>
            <a:ext cx="594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A/B compartments 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59"/>
            </p:custDataLst>
          </p:nvPr>
        </p:nvSpPr>
        <p:spPr>
          <a:xfrm>
            <a:off x="10062845" y="1990090"/>
            <a:ext cx="2019935" cy="3799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The black square is the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TADs called using hic matrix.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Blue signifies that HS values exceed those of WT, while red represents the converse.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heat shock, interaction inside A compartments increases, interaction inside B compartments decreases. </a:t>
            </a:r>
            <a:endParaRPr lang="en-US" altLang="zh-CN" sz="10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between adjacent B compartments increases, and interaction among multiple A compartments increases.</a:t>
            </a:r>
            <a:endParaRPr lang="en-US" altLang="zh-CN" sz="10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quantitatively describe it</a:t>
            </a:r>
            <a:endParaRPr lang="en-US" altLang="zh-CN" sz="10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3016250" y="2540"/>
            <a:ext cx="5942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</a:rPr>
              <a:t>Classify loops into 5 categories using A/B compartments</a:t>
            </a:r>
            <a:endParaRPr lang="en-US" altLang="zh-CN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47" name="图片 24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70" y="923925"/>
            <a:ext cx="4788535" cy="47650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530" y="1099185"/>
            <a:ext cx="2937510" cy="426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02715" y="3556000"/>
            <a:ext cx="4758690" cy="2472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2715" y="802640"/>
            <a:ext cx="4778375" cy="24803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2379345" y="591820"/>
            <a:ext cx="2201545" cy="28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ChIA-PET_H3K27me3 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PET count &gt;= 5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2379345" y="3375025"/>
            <a:ext cx="2258695" cy="312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ChIA-PET_H3K27ac 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PET count &gt;= 5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5085" y="6028690"/>
            <a:ext cx="7113905" cy="670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While interaction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(mediated by H3K27me3)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strength inside B compartments decreases after heat shock,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interaction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(mediated by H3K27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ac)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 strength inside A compartments increases.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883400" y="607060"/>
            <a:ext cx="4758690" cy="2665730"/>
            <a:chOff x="1882" y="-3130"/>
            <a:chExt cx="7494" cy="4165"/>
          </a:xfrm>
        </p:grpSpPr>
        <p:pic>
          <p:nvPicPr>
            <p:cNvPr id="25" name="图片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882" y="-2824"/>
              <a:ext cx="7494" cy="3859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11"/>
              </p:custDataLst>
            </p:nvPr>
          </p:nvSpPr>
          <p:spPr>
            <a:xfrm>
              <a:off x="4179" y="-3130"/>
              <a:ext cx="3468" cy="30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ChIA-PET_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RNAPII </a:t>
              </a:r>
              <a:r>
                <a:rPr lang="zh-CN" altLang="en-US" sz="8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（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PET count &gt;= 5</a:t>
              </a:r>
              <a:r>
                <a:rPr lang="zh-CN" altLang="en-US" sz="8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）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 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671310" y="3528060"/>
            <a:ext cx="5121275" cy="657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heat shock, interaction strength mediated by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RNAPII drops more in B compartments than A compartments.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12"/>
            </p:custDataLst>
          </p:nvPr>
        </p:nvSpPr>
        <p:spPr>
          <a:xfrm>
            <a:off x="7600315" y="5840730"/>
            <a:ext cx="4449445" cy="535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After heat shock, 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Pol II occupancy has an overall drop.</a:t>
            </a:r>
            <a:endParaRPr lang="en-US" altLang="zh-CN" sz="14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Teves et al., Genes &amp; Development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2011</a:t>
            </a:r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2931795" y="2540"/>
            <a:ext cx="919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interaction strength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inside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compartments  and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62" grpId="1"/>
      <p:bldP spid="27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691130" y="591820"/>
            <a:ext cx="2201545" cy="28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ChIA-PET_H3K27me3 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PET count </a:t>
            </a:r>
            <a:r>
              <a:rPr lang="en-US" altLang="zh-CN" sz="8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&gt;= 2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691130" y="3375025"/>
            <a:ext cx="2258695" cy="312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ChIA-PET_H3K27ac 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PET count</a:t>
            </a:r>
            <a:r>
              <a:rPr lang="en-US" altLang="zh-CN" sz="8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&gt;= 2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2931795" y="2540"/>
            <a:ext cx="919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interaction strength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inside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compartments  and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02715" y="3599815"/>
            <a:ext cx="4779010" cy="2478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02715" y="813435"/>
            <a:ext cx="4798060" cy="248221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8282305" y="591820"/>
            <a:ext cx="2089150" cy="162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ChIA-PET_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 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PET count </a:t>
            </a:r>
            <a:r>
              <a:rPr lang="en-US" altLang="zh-CN" sz="8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&gt;= 2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742430" y="813435"/>
            <a:ext cx="4777105" cy="2482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379345" y="591820"/>
            <a:ext cx="2201545" cy="28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ChIA-PET_H3K27me3 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PET count </a:t>
            </a:r>
            <a:r>
              <a:rPr lang="en-US" altLang="zh-CN" sz="8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&gt;= 1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2379345" y="3375025"/>
            <a:ext cx="2258695" cy="312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ChIA-PET_H3K27ac 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PET count </a:t>
            </a:r>
            <a:r>
              <a:rPr lang="en-US" altLang="zh-CN" sz="8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&gt;= 1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8063865" y="587375"/>
            <a:ext cx="2552065" cy="226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ChIA-PET_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 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PET count </a:t>
            </a:r>
            <a:r>
              <a:rPr lang="en-US" altLang="zh-CN" sz="8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&gt;= 1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931795" y="2540"/>
            <a:ext cx="919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interaction strength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inside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compartments  and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02715" y="782955"/>
            <a:ext cx="4759960" cy="24396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02715" y="3582035"/>
            <a:ext cx="4763135" cy="2447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788785" y="782955"/>
            <a:ext cx="4680585" cy="2439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955040"/>
            <a:ext cx="4782820" cy="5570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01180" y="3260725"/>
            <a:ext cx="48406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cs typeface="+mn-lt"/>
              </a:rPr>
              <a:t>The essence: how the 3D genome is organized into multiple layers and how this organization influences gene expression and regulation.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-635" y="-10160"/>
            <a:ext cx="12192635" cy="5613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3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017395" y="6223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</a:rPr>
              <a:t>3D genomics, a new branch of 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epigenetics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55575" y="6223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6"/>
            </p:custDataLst>
          </p:nvPr>
        </p:nvCxnSpPr>
        <p:spPr>
          <a:xfrm>
            <a:off x="1778635" y="543814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01180" y="5844540"/>
            <a:ext cx="2891790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Doğan et al., Nature Plants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. 2018</a:t>
            </a:r>
            <a:endParaRPr lang="en-US" altLang="zh-CN" sz="1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/>
      <p:bldP spid="2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2931795" y="2540"/>
            <a:ext cx="919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interaction strength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inside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compartments  and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708150" y="5395595"/>
            <a:ext cx="9845040" cy="714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Genes located in A compartments have higher expression level than those located in B compartments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2. Down-regulated DEGs are more likely to locate in B compartments (</a:t>
            </a:r>
            <a:r>
              <a:rPr lang="zh-CN" altLang="en-US" sz="1600" b="1">
                <a:latin typeface="Calibri" panose="020F0502020204030204" charset="0"/>
                <a:cs typeface="Calibri" panose="020F0502020204030204" charset="0"/>
              </a:rPr>
              <a:t>chi-square test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, p = 5.12e-08). Its consistent with the fact that 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interaction strength mediated by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RNAPII drops more in B compartments than A compartments after heat shock.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5975" y="994410"/>
            <a:ext cx="2747010" cy="2745740"/>
          </a:xfrm>
          <a:prstGeom prst="rect">
            <a:avLst/>
          </a:prstGeom>
        </p:spPr>
      </p:pic>
      <p:sp>
        <p:nvSpPr>
          <p:cNvPr id="53" name="文本框 52"/>
          <p:cNvSpPr txBox="1"/>
          <p:nvPr>
            <p:custDataLst>
              <p:tags r:id="rId6"/>
            </p:custDataLst>
          </p:nvPr>
        </p:nvSpPr>
        <p:spPr>
          <a:xfrm>
            <a:off x="1364615" y="2320290"/>
            <a:ext cx="59309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8,440</a:t>
            </a:r>
            <a:endParaRPr lang="en-US" altLang="zh-CN" sz="1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7"/>
            </p:custDataLst>
          </p:nvPr>
        </p:nvSpPr>
        <p:spPr>
          <a:xfrm>
            <a:off x="2663825" y="2374900"/>
            <a:ext cx="59309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5,745</a:t>
            </a:r>
            <a:endParaRPr lang="en-US" altLang="zh-CN" sz="1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8"/>
            </p:custDataLst>
          </p:nvPr>
        </p:nvSpPr>
        <p:spPr>
          <a:xfrm>
            <a:off x="2757805" y="989330"/>
            <a:ext cx="592455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1,010</a:t>
            </a:r>
            <a:endParaRPr lang="en-US" altLang="zh-CN" sz="1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9"/>
            </p:custDataLst>
          </p:nvPr>
        </p:nvSpPr>
        <p:spPr>
          <a:xfrm>
            <a:off x="2233295" y="794385"/>
            <a:ext cx="62738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1,142</a:t>
            </a:r>
            <a:endParaRPr lang="en-US" altLang="zh-CN" sz="1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>
            <p:custDataLst>
              <p:tags r:id="rId10"/>
            </p:custDataLst>
          </p:nvPr>
        </p:nvSpPr>
        <p:spPr>
          <a:xfrm>
            <a:off x="3317875" y="1035685"/>
            <a:ext cx="87630" cy="76200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/>
          </a:p>
        </p:txBody>
      </p:sp>
      <p:sp>
        <p:nvSpPr>
          <p:cNvPr id="58" name="矩形 57"/>
          <p:cNvSpPr/>
          <p:nvPr>
            <p:custDataLst>
              <p:tags r:id="rId11"/>
            </p:custDataLst>
          </p:nvPr>
        </p:nvSpPr>
        <p:spPr>
          <a:xfrm>
            <a:off x="3317875" y="1189355"/>
            <a:ext cx="87630" cy="76200"/>
          </a:xfrm>
          <a:prstGeom prst="rect">
            <a:avLst/>
          </a:prstGeom>
          <a:solidFill>
            <a:srgbClr val="EE9A4D"/>
          </a:solidFill>
          <a:ln>
            <a:solidFill>
              <a:srgbClr val="EE9A4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/>
          </a:p>
        </p:txBody>
      </p:sp>
      <p:sp>
        <p:nvSpPr>
          <p:cNvPr id="59" name="矩形 58"/>
          <p:cNvSpPr/>
          <p:nvPr>
            <p:custDataLst>
              <p:tags r:id="rId12"/>
            </p:custDataLst>
          </p:nvPr>
        </p:nvSpPr>
        <p:spPr>
          <a:xfrm>
            <a:off x="3317875" y="1355090"/>
            <a:ext cx="87630" cy="76200"/>
          </a:xfrm>
          <a:prstGeom prst="rect">
            <a:avLst/>
          </a:prstGeom>
          <a:solidFill>
            <a:srgbClr val="F08080"/>
          </a:solidFill>
          <a:ln>
            <a:solidFill>
              <a:srgbClr val="F0808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/>
          </a:p>
        </p:txBody>
      </p:sp>
      <p:sp>
        <p:nvSpPr>
          <p:cNvPr id="60" name="矩形 59"/>
          <p:cNvSpPr/>
          <p:nvPr>
            <p:custDataLst>
              <p:tags r:id="rId13"/>
            </p:custDataLst>
          </p:nvPr>
        </p:nvSpPr>
        <p:spPr>
          <a:xfrm>
            <a:off x="3317875" y="1520825"/>
            <a:ext cx="87630" cy="76200"/>
          </a:xfrm>
          <a:prstGeom prst="rect">
            <a:avLst/>
          </a:prstGeom>
          <a:solidFill>
            <a:srgbClr val="ADD8E6"/>
          </a:solidFill>
          <a:ln>
            <a:solidFill>
              <a:srgbClr val="ADD8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/>
          </a:p>
        </p:txBody>
      </p:sp>
      <p:sp>
        <p:nvSpPr>
          <p:cNvPr id="61" name="文本框 60"/>
          <p:cNvSpPr txBox="1"/>
          <p:nvPr>
            <p:custDataLst>
              <p:tags r:id="rId14"/>
            </p:custDataLst>
          </p:nvPr>
        </p:nvSpPr>
        <p:spPr>
          <a:xfrm>
            <a:off x="3399790" y="937895"/>
            <a:ext cx="1298575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unexpressed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5"/>
            </p:custDataLst>
          </p:nvPr>
        </p:nvSpPr>
        <p:spPr>
          <a:xfrm>
            <a:off x="3399790" y="1091565"/>
            <a:ext cx="1095375" cy="1536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unregulated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>
            <p:custDataLst>
              <p:tags r:id="rId16"/>
            </p:custDataLst>
          </p:nvPr>
        </p:nvSpPr>
        <p:spPr>
          <a:xfrm>
            <a:off x="3399790" y="1257300"/>
            <a:ext cx="1067435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17"/>
            </p:custDataLst>
          </p:nvPr>
        </p:nvSpPr>
        <p:spPr>
          <a:xfrm>
            <a:off x="3388360" y="1423035"/>
            <a:ext cx="1259205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dn-regulated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570730" y="890270"/>
            <a:ext cx="2687320" cy="2457450"/>
          </a:xfrm>
          <a:prstGeom prst="rect">
            <a:avLst/>
          </a:prstGeom>
        </p:spPr>
      </p:pic>
      <p:sp>
        <p:nvSpPr>
          <p:cNvPr id="66" name="文本框 65"/>
          <p:cNvSpPr txBox="1"/>
          <p:nvPr>
            <p:custDataLst>
              <p:tags r:id="rId20"/>
            </p:custDataLst>
          </p:nvPr>
        </p:nvSpPr>
        <p:spPr>
          <a:xfrm rot="19140000">
            <a:off x="5284470" y="3335655"/>
            <a:ext cx="1089660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unregulated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21"/>
            </p:custDataLst>
          </p:nvPr>
        </p:nvSpPr>
        <p:spPr>
          <a:xfrm rot="19140000">
            <a:off x="4721225" y="3391535"/>
            <a:ext cx="918845" cy="1536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unexpressed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22"/>
            </p:custDataLst>
          </p:nvPr>
        </p:nvSpPr>
        <p:spPr>
          <a:xfrm rot="19140000">
            <a:off x="5851525" y="3399155"/>
            <a:ext cx="895350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23"/>
            </p:custDataLst>
          </p:nvPr>
        </p:nvSpPr>
        <p:spPr>
          <a:xfrm rot="19140000">
            <a:off x="6508115" y="3378835"/>
            <a:ext cx="879475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dn-regulated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24"/>
            </p:custDataLst>
          </p:nvPr>
        </p:nvSpPr>
        <p:spPr>
          <a:xfrm>
            <a:off x="792480" y="794385"/>
            <a:ext cx="336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矩形 71"/>
          <p:cNvSpPr/>
          <p:nvPr>
            <p:custDataLst>
              <p:tags r:id="rId25"/>
            </p:custDataLst>
          </p:nvPr>
        </p:nvSpPr>
        <p:spPr>
          <a:xfrm>
            <a:off x="6595110" y="1133475"/>
            <a:ext cx="87630" cy="762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>
            <p:custDataLst>
              <p:tags r:id="rId26"/>
            </p:custDataLst>
          </p:nvPr>
        </p:nvSpPr>
        <p:spPr>
          <a:xfrm>
            <a:off x="6595110" y="1274445"/>
            <a:ext cx="87630" cy="76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>
            <p:custDataLst>
              <p:tags r:id="rId27"/>
            </p:custDataLst>
          </p:nvPr>
        </p:nvSpPr>
        <p:spPr>
          <a:xfrm>
            <a:off x="6725285" y="1199515"/>
            <a:ext cx="289560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/>
          <p:cNvSpPr txBox="1"/>
          <p:nvPr>
            <p:custDataLst>
              <p:tags r:id="rId28"/>
            </p:custDataLst>
          </p:nvPr>
        </p:nvSpPr>
        <p:spPr>
          <a:xfrm>
            <a:off x="6725285" y="1035685"/>
            <a:ext cx="289560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图片 85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018780" y="968375"/>
            <a:ext cx="2831465" cy="2834005"/>
          </a:xfrm>
          <a:prstGeom prst="rect">
            <a:avLst/>
          </a:prstGeom>
        </p:spPr>
      </p:pic>
      <p:sp>
        <p:nvSpPr>
          <p:cNvPr id="87" name="文本框 86"/>
          <p:cNvSpPr txBox="1"/>
          <p:nvPr>
            <p:custDataLst>
              <p:tags r:id="rId31"/>
            </p:custDataLst>
          </p:nvPr>
        </p:nvSpPr>
        <p:spPr>
          <a:xfrm rot="16200000">
            <a:off x="7243445" y="2354580"/>
            <a:ext cx="1319530" cy="23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   log10(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FPKM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2"/>
            </p:custDataLst>
          </p:nvPr>
        </p:nvCxnSpPr>
        <p:spPr>
          <a:xfrm>
            <a:off x="8507730" y="935990"/>
            <a:ext cx="619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>
            <p:custDataLst>
              <p:tags r:id="rId33"/>
            </p:custDataLst>
          </p:nvPr>
        </p:nvCxnSpPr>
        <p:spPr>
          <a:xfrm>
            <a:off x="8507730" y="934720"/>
            <a:ext cx="0" cy="290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>
            <p:custDataLst>
              <p:tags r:id="rId34"/>
            </p:custDataLst>
          </p:nvPr>
        </p:nvCxnSpPr>
        <p:spPr>
          <a:xfrm>
            <a:off x="9126855" y="935355"/>
            <a:ext cx="0" cy="88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>
            <p:custDataLst>
              <p:tags r:id="rId35"/>
            </p:custDataLst>
          </p:nvPr>
        </p:nvSpPr>
        <p:spPr>
          <a:xfrm>
            <a:off x="8470265" y="655955"/>
            <a:ext cx="798830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 = 1.4e-5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36"/>
            </p:custDataLst>
          </p:nvPr>
        </p:nvCxnSpPr>
        <p:spPr>
          <a:xfrm>
            <a:off x="9828530" y="1141095"/>
            <a:ext cx="619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37"/>
            </p:custDataLst>
          </p:nvPr>
        </p:nvCxnSpPr>
        <p:spPr>
          <a:xfrm>
            <a:off x="9828530" y="1139825"/>
            <a:ext cx="0" cy="290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>
            <p:custDataLst>
              <p:tags r:id="rId38"/>
            </p:custDataLst>
          </p:nvPr>
        </p:nvCxnSpPr>
        <p:spPr>
          <a:xfrm>
            <a:off x="10447655" y="1140460"/>
            <a:ext cx="0" cy="88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>
            <p:custDataLst>
              <p:tags r:id="rId39"/>
            </p:custDataLst>
          </p:nvPr>
        </p:nvSpPr>
        <p:spPr>
          <a:xfrm>
            <a:off x="9791065" y="861060"/>
            <a:ext cx="798830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 = 3.0e-5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40"/>
            </p:custDataLst>
          </p:nvPr>
        </p:nvSpPr>
        <p:spPr>
          <a:xfrm>
            <a:off x="4446905" y="794385"/>
            <a:ext cx="336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41"/>
            </p:custDataLst>
          </p:nvPr>
        </p:nvSpPr>
        <p:spPr>
          <a:xfrm>
            <a:off x="7748270" y="774700"/>
            <a:ext cx="336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42"/>
            </p:custDataLst>
          </p:nvPr>
        </p:nvGraphicFramePr>
        <p:xfrm>
          <a:off x="4339590" y="3827780"/>
          <a:ext cx="3388995" cy="843280"/>
        </p:xfrm>
        <a:graphic>
          <a:graphicData uri="http://schemas.openxmlformats.org/drawingml/2006/table">
            <a:tbl>
              <a:tblPr/>
              <a:tblGrid>
                <a:gridCol w="1147445"/>
                <a:gridCol w="554990"/>
                <a:gridCol w="483235"/>
                <a:gridCol w="1203325"/>
              </a:tblGrid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     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 A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     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B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 i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     </a:t>
                      </a:r>
                      <a:r>
                        <a:rPr lang="en-US" sz="1000" b="0" i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 Row Totals</a:t>
                      </a:r>
                      <a:endParaRPr lang="en-US" altLang="en-US" sz="1000" b="0" i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up-regulated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808 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202 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1010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dn-regulated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794 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346 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1140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 i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Column Totals</a:t>
                      </a:r>
                      <a:endParaRPr lang="en-US" altLang="en-US" sz="1000" b="0" i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1602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548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2150(Grand Total)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20" y="3542665"/>
            <a:ext cx="3097530" cy="3097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07715" y="3561080"/>
            <a:ext cx="3083560" cy="307848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97230" y="3271520"/>
            <a:ext cx="1999615" cy="1943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     ChIA-PET_H3K27me3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(all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inter_B loops with PET count &gt;= 5 ) 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3975100" y="3271520"/>
            <a:ext cx="2002155" cy="1943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       ChIA-PET_H3K27ac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(all inter_A loops with PET count &gt;= 5 )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708775" y="3008630"/>
            <a:ext cx="5481320" cy="719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The data format is almost the same as that of ChIA-PET loops, except that the anchor is a compartment.</a:t>
            </a:r>
            <a:endParaRPr lang="en-US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interaction strength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between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compartments and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8455" y="777875"/>
            <a:ext cx="3665220" cy="2230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interaction strength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between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compartments and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9609455" y="6191885"/>
            <a:ext cx="2416175" cy="2654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There are 14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A compartments on chr4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5" y="3653155"/>
            <a:ext cx="3075305" cy="29629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780" y="3653155"/>
            <a:ext cx="3043555" cy="29635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795" y="3653155"/>
            <a:ext cx="2995295" cy="29711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" y="481965"/>
            <a:ext cx="2973705" cy="30105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9780" y="481965"/>
            <a:ext cx="2937510" cy="2978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4795" y="482600"/>
            <a:ext cx="2981325" cy="294640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9609455" y="3355975"/>
            <a:ext cx="2416175" cy="2654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There are 12 B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compartments on chr4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6677025" y="2767965"/>
            <a:ext cx="5245100" cy="1319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After heat shock, both inter_B interaction and inter_A interaction increase, </a:t>
            </a:r>
            <a:r>
              <a:rPr lang="en-US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which is consistent with the fact that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signals of A/B compartment increase.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Besides, we can realize that, while inter_B interaction usually increases between two adjacent B compartments, inter_A interaction increases among multiple A compartments. </a:t>
            </a:r>
            <a:endParaRPr lang="en-US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interaction strength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between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compartments and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185" y="465455"/>
            <a:ext cx="3017520" cy="3030220"/>
          </a:xfrm>
          <a:prstGeom prst="rect">
            <a:avLst/>
          </a:prstGeom>
        </p:spPr>
      </p:pic>
      <p:sp>
        <p:nvSpPr>
          <p:cNvPr id="46" name="文本框 45"/>
          <p:cNvSpPr txBox="1"/>
          <p:nvPr>
            <p:custDataLst>
              <p:tags r:id="rId5"/>
            </p:custDataLst>
          </p:nvPr>
        </p:nvSpPr>
        <p:spPr>
          <a:xfrm>
            <a:off x="6522085" y="1214120"/>
            <a:ext cx="2797810" cy="2667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There are 181 B compartments on chr2L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5" y="465455"/>
            <a:ext cx="2966085" cy="30302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35" y="3653155"/>
            <a:ext cx="3056890" cy="303593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6557010" y="4946650"/>
            <a:ext cx="2790190" cy="2654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There are 210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A compartments on chr2L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5185" y="3653155"/>
            <a:ext cx="3105150" cy="303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-19685" y="657860"/>
            <a:ext cx="12184380" cy="5054600"/>
            <a:chOff x="-31" y="583"/>
            <a:chExt cx="19188" cy="7960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11" y="792"/>
              <a:ext cx="17646" cy="775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429" y="980"/>
              <a:ext cx="125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H3K27me3_WT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429" y="1490"/>
              <a:ext cx="118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H3K27me3_HS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7"/>
              </p:custDataLst>
            </p:nvPr>
          </p:nvSpPr>
          <p:spPr>
            <a:xfrm rot="16200000">
              <a:off x="-341" y="1085"/>
              <a:ext cx="1355" cy="35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Inter_B interaction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直接连接符 4"/>
            <p:cNvCxnSpPr/>
            <p:nvPr>
              <p:custDataLst>
                <p:tags r:id="rId8"/>
              </p:custDataLst>
            </p:nvPr>
          </p:nvCxnSpPr>
          <p:spPr>
            <a:xfrm>
              <a:off x="516" y="1099"/>
              <a:ext cx="4" cy="65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317" y="2959"/>
              <a:ext cx="1240" cy="597"/>
              <a:chOff x="1215" y="2593"/>
              <a:chExt cx="1194" cy="437"/>
            </a:xfrm>
          </p:grpSpPr>
          <p:sp>
            <p:nvSpPr>
              <p:cNvPr id="6" name="文本框 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215" y="2593"/>
                <a:ext cx="1194" cy="2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B compartments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215" y="2783"/>
                <a:ext cx="1194" cy="2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A compartments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文本框 6"/>
            <p:cNvSpPr txBox="1"/>
            <p:nvPr>
              <p:custDataLst>
                <p:tags r:id="rId11"/>
              </p:custDataLst>
            </p:nvPr>
          </p:nvSpPr>
          <p:spPr>
            <a:xfrm>
              <a:off x="429" y="2174"/>
              <a:ext cx="125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H3K27ac_WT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429" y="2684"/>
              <a:ext cx="118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H3K27ac_HS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3"/>
              </p:custDataLst>
            </p:nvPr>
          </p:nvSpPr>
          <p:spPr>
            <a:xfrm rot="16200000">
              <a:off x="-341" y="2337"/>
              <a:ext cx="1355" cy="35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Inter_A interaction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直接连接符 26"/>
            <p:cNvCxnSpPr/>
            <p:nvPr>
              <p:custDataLst>
                <p:tags r:id="rId14"/>
              </p:custDataLst>
            </p:nvPr>
          </p:nvCxnSpPr>
          <p:spPr>
            <a:xfrm>
              <a:off x="516" y="2293"/>
              <a:ext cx="4" cy="65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-31" y="3585"/>
              <a:ext cx="1888" cy="698"/>
              <a:chOff x="867" y="2951"/>
              <a:chExt cx="1542" cy="617"/>
            </a:xfrm>
          </p:grpSpPr>
          <p:sp>
            <p:nvSpPr>
              <p:cNvPr id="17" name="文本框 16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67" y="2951"/>
                <a:ext cx="1542" cy="4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WT compartment score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67" y="3141"/>
                <a:ext cx="1542" cy="4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HS compartment score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文本框 18"/>
            <p:cNvSpPr txBox="1"/>
            <p:nvPr>
              <p:custDataLst>
                <p:tags r:id="rId17"/>
              </p:custDataLst>
            </p:nvPr>
          </p:nvSpPr>
          <p:spPr>
            <a:xfrm>
              <a:off x="263" y="4577"/>
              <a:ext cx="1273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ChIP_H3K27me3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373" y="4317"/>
              <a:ext cx="1315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ChIP_H3K27ac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9"/>
              </p:custDataLst>
            </p:nvPr>
          </p:nvSpPr>
          <p:spPr>
            <a:xfrm>
              <a:off x="445" y="5415"/>
              <a:ext cx="1241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WT_RNA-seq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445" y="6285"/>
              <a:ext cx="1300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HS_RNA-seq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1"/>
              </p:custDataLst>
            </p:nvPr>
          </p:nvSpPr>
          <p:spPr>
            <a:xfrm>
              <a:off x="873" y="7679"/>
              <a:ext cx="66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DEGs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2"/>
              </p:custDataLst>
            </p:nvPr>
          </p:nvSpPr>
          <p:spPr>
            <a:xfrm>
              <a:off x="445" y="8134"/>
              <a:ext cx="110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Ref genes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23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compartment network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6405" y="3835400"/>
            <a:ext cx="2320925" cy="2320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6405" y="1181100"/>
            <a:ext cx="2325370" cy="2313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32430" y="1181100"/>
            <a:ext cx="2320290" cy="232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32430" y="3835400"/>
            <a:ext cx="2312670" cy="23202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29630" y="4632325"/>
            <a:ext cx="6096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After heat shock, 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while adjacent B compartments have stronger interaction, </a:t>
            </a:r>
            <a:r>
              <a:rPr lang="en-US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compartments in hubs become even closer or form new larger hubs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. So, we can </a:t>
            </a:r>
            <a:r>
              <a:rPr lang="en-US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construct a network of A compartments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 before and after heat shock, and we can also explore the 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dynamic network and its relationship with gene expression and regulation. </a:t>
            </a:r>
            <a:endParaRPr lang="en-US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compartment network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12"/>
            </p:custDataLst>
          </p:nvPr>
        </p:nvSpPr>
        <p:spPr>
          <a:xfrm>
            <a:off x="109855" y="1005840"/>
            <a:ext cx="336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109855" y="3647440"/>
            <a:ext cx="336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14"/>
            </p:custDataLst>
          </p:nvPr>
        </p:nvSpPr>
        <p:spPr>
          <a:xfrm>
            <a:off x="5697855" y="1052195"/>
            <a:ext cx="336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1710" y="1389380"/>
            <a:ext cx="4554855" cy="1701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I want to use Cytoscape to display the A compartment network before and after heat shock. For A compartment network, the higher the domain PET count is, the closer spatial distance </a:t>
            </a:r>
            <a:r>
              <a:rPr lang="en-US" altLang="zh-CN">
                <a:sym typeface="+mn-ea"/>
              </a:rPr>
              <a:t>two A compartments have.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(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need to be done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85925" y="3106420"/>
            <a:ext cx="9258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Is the change of the compartment netwrok related to gene expression and regulation ?</a:t>
            </a:r>
            <a:endParaRPr lang="en-US" altLang="zh-CN">
              <a:sym typeface="+mn-ea"/>
            </a:endParaRPr>
          </a:p>
          <a:p>
            <a:r>
              <a:rPr lang="en-US" altLang="zh-CN">
                <a:solidFill>
                  <a:srgbClr val="00B050"/>
                </a:solidFill>
                <a:sym typeface="+mn-ea"/>
              </a:rPr>
              <a:t>Its relationship with gene expression and regulation is still under exploration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compartment network and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795" y="622300"/>
            <a:ext cx="2996565" cy="299847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871345" y="436880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H3K27me3_WT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 rot="16200000">
            <a:off x="-67945" y="207391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026795" y="53721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73430" y="561340"/>
            <a:ext cx="774065" cy="353011"/>
            <a:chOff x="13502" y="1870"/>
            <a:chExt cx="1219" cy="657"/>
          </a:xfrm>
        </p:grpSpPr>
        <p:sp>
          <p:nvSpPr>
            <p:cNvPr id="10" name="文本框 9"/>
            <p:cNvSpPr txBox="1"/>
            <p:nvPr>
              <p:custDataLst>
                <p:tags r:id="rId5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6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7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8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955" y="3842385"/>
            <a:ext cx="2991485" cy="29914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8795" y="603250"/>
            <a:ext cx="3030855" cy="3032760"/>
          </a:xfrm>
          <a:prstGeom prst="rect">
            <a:avLst/>
          </a:prstGeom>
        </p:spPr>
      </p:pic>
      <p:sp>
        <p:nvSpPr>
          <p:cNvPr id="50" name="文本框 49"/>
          <p:cNvSpPr txBox="1"/>
          <p:nvPr>
            <p:custDataLst>
              <p:tags r:id="rId11"/>
            </p:custDataLst>
          </p:nvPr>
        </p:nvSpPr>
        <p:spPr>
          <a:xfrm>
            <a:off x="8676005" y="43688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H3K27me3_WT+H3K27ac_WT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 rot="16200000">
            <a:off x="7052945" y="207391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矩形 52"/>
          <p:cNvSpPr/>
          <p:nvPr>
            <p:custDataLst>
              <p:tags r:id="rId13"/>
            </p:custDataLst>
          </p:nvPr>
        </p:nvSpPr>
        <p:spPr>
          <a:xfrm>
            <a:off x="8112125" y="53721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7858760" y="561340"/>
            <a:ext cx="774065" cy="353011"/>
            <a:chOff x="13502" y="1870"/>
            <a:chExt cx="1219" cy="657"/>
          </a:xfrm>
        </p:grpSpPr>
        <p:sp>
          <p:nvSpPr>
            <p:cNvPr id="55" name="文本框 54"/>
            <p:cNvSpPr txBox="1"/>
            <p:nvPr>
              <p:custDataLst>
                <p:tags r:id="rId14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5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6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17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文本框 58"/>
          <p:cNvSpPr txBox="1"/>
          <p:nvPr>
            <p:custDataLst>
              <p:tags r:id="rId18"/>
            </p:custDataLst>
          </p:nvPr>
        </p:nvSpPr>
        <p:spPr>
          <a:xfrm>
            <a:off x="1871345" y="3626485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H3K27me3_HS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>
            <p:custDataLst>
              <p:tags r:id="rId19"/>
            </p:custDataLst>
          </p:nvPr>
        </p:nvSpPr>
        <p:spPr>
          <a:xfrm rot="16200000">
            <a:off x="-67945" y="532892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>
            <p:custDataLst>
              <p:tags r:id="rId20"/>
            </p:custDataLst>
          </p:nvPr>
        </p:nvSpPr>
        <p:spPr>
          <a:xfrm>
            <a:off x="1026795" y="379222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773430" y="3816350"/>
            <a:ext cx="774065" cy="353011"/>
            <a:chOff x="13502" y="1870"/>
            <a:chExt cx="1219" cy="657"/>
          </a:xfrm>
        </p:grpSpPr>
        <p:sp>
          <p:nvSpPr>
            <p:cNvPr id="87" name="文本框 86"/>
            <p:cNvSpPr txBox="1"/>
            <p:nvPr>
              <p:custDataLst>
                <p:tags r:id="rId21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22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23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24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图片 9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12590" y="622300"/>
            <a:ext cx="2988945" cy="2998470"/>
          </a:xfrm>
          <a:prstGeom prst="rect">
            <a:avLst/>
          </a:prstGeom>
        </p:spPr>
      </p:pic>
      <p:sp>
        <p:nvSpPr>
          <p:cNvPr id="92" name="文本框 91"/>
          <p:cNvSpPr txBox="1"/>
          <p:nvPr>
            <p:custDataLst>
              <p:tags r:id="rId26"/>
            </p:custDataLst>
          </p:nvPr>
        </p:nvSpPr>
        <p:spPr>
          <a:xfrm>
            <a:off x="4833620" y="436880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H3K27ac_WT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>
            <p:custDataLst>
              <p:tags r:id="rId27"/>
            </p:custDataLst>
          </p:nvPr>
        </p:nvSpPr>
        <p:spPr>
          <a:xfrm rot="16200000">
            <a:off x="3107055" y="207391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/>
          <p:cNvSpPr/>
          <p:nvPr>
            <p:custDataLst>
              <p:tags r:id="rId28"/>
            </p:custDataLst>
          </p:nvPr>
        </p:nvSpPr>
        <p:spPr>
          <a:xfrm>
            <a:off x="4201795" y="53721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3948430" y="561340"/>
            <a:ext cx="774065" cy="353011"/>
            <a:chOff x="13502" y="1870"/>
            <a:chExt cx="1219" cy="657"/>
          </a:xfrm>
        </p:grpSpPr>
        <p:sp>
          <p:nvSpPr>
            <p:cNvPr id="100" name="文本框 99"/>
            <p:cNvSpPr txBox="1"/>
            <p:nvPr>
              <p:custDataLst>
                <p:tags r:id="rId29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30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31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32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5" name="图片 10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184650" y="3816985"/>
            <a:ext cx="3016885" cy="3016885"/>
          </a:xfrm>
          <a:prstGeom prst="rect">
            <a:avLst/>
          </a:prstGeom>
        </p:spPr>
      </p:pic>
      <p:sp>
        <p:nvSpPr>
          <p:cNvPr id="106" name="文本框 105"/>
          <p:cNvSpPr txBox="1"/>
          <p:nvPr>
            <p:custDataLst>
              <p:tags r:id="rId34"/>
            </p:custDataLst>
          </p:nvPr>
        </p:nvSpPr>
        <p:spPr>
          <a:xfrm>
            <a:off x="4833620" y="3626485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H3K27ac_HS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5"/>
            </p:custDataLst>
          </p:nvPr>
        </p:nvSpPr>
        <p:spPr>
          <a:xfrm rot="16200000">
            <a:off x="3114675" y="532892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矩形 107"/>
          <p:cNvSpPr/>
          <p:nvPr>
            <p:custDataLst>
              <p:tags r:id="rId36"/>
            </p:custDataLst>
          </p:nvPr>
        </p:nvSpPr>
        <p:spPr>
          <a:xfrm>
            <a:off x="4173855" y="379222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3920490" y="3816350"/>
            <a:ext cx="774065" cy="353011"/>
            <a:chOff x="13502" y="1870"/>
            <a:chExt cx="1219" cy="657"/>
          </a:xfrm>
        </p:grpSpPr>
        <p:sp>
          <p:nvSpPr>
            <p:cNvPr id="110" name="文本框 109"/>
            <p:cNvSpPr txBox="1"/>
            <p:nvPr>
              <p:custDataLst>
                <p:tags r:id="rId37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38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39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40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4" name="图片 11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154035" y="3816985"/>
            <a:ext cx="3011805" cy="3016250"/>
          </a:xfrm>
          <a:prstGeom prst="rect">
            <a:avLst/>
          </a:prstGeom>
        </p:spPr>
      </p:pic>
      <p:sp>
        <p:nvSpPr>
          <p:cNvPr id="115" name="文本框 114"/>
          <p:cNvSpPr txBox="1"/>
          <p:nvPr>
            <p:custDataLst>
              <p:tags r:id="rId42"/>
            </p:custDataLst>
          </p:nvPr>
        </p:nvSpPr>
        <p:spPr>
          <a:xfrm>
            <a:off x="8676005" y="362839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H3K27ac_HS/H3K27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ac_HS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3"/>
            </p:custDataLst>
          </p:nvPr>
        </p:nvSpPr>
        <p:spPr>
          <a:xfrm rot="16200000">
            <a:off x="7052945" y="532892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矩形 116"/>
          <p:cNvSpPr/>
          <p:nvPr>
            <p:custDataLst>
              <p:tags r:id="rId44"/>
            </p:custDataLst>
          </p:nvPr>
        </p:nvSpPr>
        <p:spPr>
          <a:xfrm>
            <a:off x="8112125" y="379222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8" name="组合 117"/>
          <p:cNvGrpSpPr/>
          <p:nvPr/>
        </p:nvGrpSpPr>
        <p:grpSpPr>
          <a:xfrm>
            <a:off x="7858760" y="3816350"/>
            <a:ext cx="774065" cy="353011"/>
            <a:chOff x="13502" y="1870"/>
            <a:chExt cx="1219" cy="657"/>
          </a:xfrm>
        </p:grpSpPr>
        <p:sp>
          <p:nvSpPr>
            <p:cNvPr id="119" name="文本框 118"/>
            <p:cNvSpPr txBox="1"/>
            <p:nvPr>
              <p:custDataLst>
                <p:tags r:id="rId45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46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47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48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0" y="0"/>
            <a:ext cx="12192000" cy="405765"/>
            <a:chOff x="0" y="0"/>
            <a:chExt cx="19200" cy="698"/>
          </a:xfrm>
        </p:grpSpPr>
        <p:sp>
          <p:nvSpPr>
            <p:cNvPr id="3" name="矩形 2"/>
            <p:cNvSpPr/>
            <p:nvPr>
              <p:custDataLst>
                <p:tags r:id="rId49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50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>
            <p:custDataLst>
              <p:tags r:id="rId51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0365" y="26035"/>
            <a:ext cx="5816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Sum of H3K27me3_ChIA-PET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H3K27ac_ChIA-PET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8769985" y="362648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H3K27ac_HS+H3K27ac_HS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45" y="596900"/>
            <a:ext cx="3006090" cy="3016885"/>
          </a:xfrm>
          <a:prstGeom prst="rect">
            <a:avLst/>
          </a:prstGeom>
        </p:spPr>
      </p:pic>
      <p:sp>
        <p:nvSpPr>
          <p:cNvPr id="59" name="文本框 58"/>
          <p:cNvSpPr txBox="1"/>
          <p:nvPr>
            <p:custDataLst>
              <p:tags r:id="rId3"/>
            </p:custDataLst>
          </p:nvPr>
        </p:nvSpPr>
        <p:spPr>
          <a:xfrm rot="16200000">
            <a:off x="7146925" y="207200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445" y="3837940"/>
            <a:ext cx="3011805" cy="3020060"/>
          </a:xfrm>
          <a:prstGeom prst="rect">
            <a:avLst/>
          </a:prstGeom>
        </p:spPr>
      </p:pic>
      <p:sp>
        <p:nvSpPr>
          <p:cNvPr id="67" name="文本框 66"/>
          <p:cNvSpPr txBox="1"/>
          <p:nvPr>
            <p:custDataLst>
              <p:tags r:id="rId5"/>
            </p:custDataLst>
          </p:nvPr>
        </p:nvSpPr>
        <p:spPr>
          <a:xfrm rot="16200000">
            <a:off x="7146925" y="532701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>
            <p:custDataLst>
              <p:tags r:id="rId6"/>
            </p:custDataLst>
          </p:nvPr>
        </p:nvSpPr>
        <p:spPr>
          <a:xfrm>
            <a:off x="8206105" y="379031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7952740" y="3814445"/>
            <a:ext cx="774065" cy="353011"/>
            <a:chOff x="13502" y="1870"/>
            <a:chExt cx="1219" cy="657"/>
          </a:xfrm>
        </p:grpSpPr>
        <p:sp>
          <p:nvSpPr>
            <p:cNvPr id="70" name="文本框 69"/>
            <p:cNvSpPr txBox="1"/>
            <p:nvPr>
              <p:custDataLst>
                <p:tags r:id="rId7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8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9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0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4" name="文本框 73"/>
          <p:cNvSpPr txBox="1"/>
          <p:nvPr>
            <p:custDataLst>
              <p:tags r:id="rId11"/>
            </p:custDataLst>
          </p:nvPr>
        </p:nvSpPr>
        <p:spPr>
          <a:xfrm>
            <a:off x="4746625" y="362648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H3K27ac_HS 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>
            <p:custDataLst>
              <p:tags r:id="rId12"/>
            </p:custDataLst>
          </p:nvPr>
        </p:nvSpPr>
        <p:spPr>
          <a:xfrm>
            <a:off x="1493520" y="362648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H3K27me3_HS 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80" y="596900"/>
            <a:ext cx="3004820" cy="3016250"/>
          </a:xfrm>
          <a:prstGeom prst="rect">
            <a:avLst/>
          </a:prstGeom>
        </p:spPr>
      </p:pic>
      <p:sp>
        <p:nvSpPr>
          <p:cNvPr id="114" name="文本框 113"/>
          <p:cNvSpPr txBox="1"/>
          <p:nvPr>
            <p:custDataLst>
              <p:tags r:id="rId14"/>
            </p:custDataLst>
          </p:nvPr>
        </p:nvSpPr>
        <p:spPr>
          <a:xfrm rot="16200000">
            <a:off x="-129540" y="207200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980" y="3840480"/>
            <a:ext cx="3013710" cy="3018155"/>
          </a:xfrm>
          <a:prstGeom prst="rect">
            <a:avLst/>
          </a:prstGeom>
        </p:spPr>
      </p:pic>
      <p:sp>
        <p:nvSpPr>
          <p:cNvPr id="122" name="文本框 121"/>
          <p:cNvSpPr txBox="1"/>
          <p:nvPr>
            <p:custDataLst>
              <p:tags r:id="rId16"/>
            </p:custDataLst>
          </p:nvPr>
        </p:nvSpPr>
        <p:spPr>
          <a:xfrm rot="16200000">
            <a:off x="-129540" y="532701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矩形 122"/>
          <p:cNvSpPr/>
          <p:nvPr>
            <p:custDataLst>
              <p:tags r:id="rId17"/>
            </p:custDataLst>
          </p:nvPr>
        </p:nvSpPr>
        <p:spPr>
          <a:xfrm>
            <a:off x="929640" y="379031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>
            <a:off x="676275" y="3814445"/>
            <a:ext cx="774065" cy="353011"/>
            <a:chOff x="13502" y="1870"/>
            <a:chExt cx="1219" cy="657"/>
          </a:xfrm>
        </p:grpSpPr>
        <p:sp>
          <p:nvSpPr>
            <p:cNvPr id="125" name="文本框 124"/>
            <p:cNvSpPr txBox="1"/>
            <p:nvPr>
              <p:custDataLst>
                <p:tags r:id="rId18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9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20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21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1" name="图片 1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35450" y="596900"/>
            <a:ext cx="3013710" cy="3019425"/>
          </a:xfrm>
          <a:prstGeom prst="rect">
            <a:avLst/>
          </a:prstGeom>
        </p:spPr>
      </p:pic>
      <p:sp>
        <p:nvSpPr>
          <p:cNvPr id="132" name="文本框 131"/>
          <p:cNvSpPr txBox="1"/>
          <p:nvPr>
            <p:custDataLst>
              <p:tags r:id="rId23"/>
            </p:custDataLst>
          </p:nvPr>
        </p:nvSpPr>
        <p:spPr>
          <a:xfrm rot="16200000">
            <a:off x="3123565" y="207200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图片 1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35450" y="3790315"/>
            <a:ext cx="3063875" cy="3063240"/>
          </a:xfrm>
          <a:prstGeom prst="rect">
            <a:avLst/>
          </a:prstGeom>
        </p:spPr>
      </p:pic>
      <p:sp>
        <p:nvSpPr>
          <p:cNvPr id="149" name="文本框 148"/>
          <p:cNvSpPr txBox="1"/>
          <p:nvPr>
            <p:custDataLst>
              <p:tags r:id="rId25"/>
            </p:custDataLst>
          </p:nvPr>
        </p:nvSpPr>
        <p:spPr>
          <a:xfrm rot="16200000">
            <a:off x="3123565" y="532701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矩形 149"/>
          <p:cNvSpPr/>
          <p:nvPr>
            <p:custDataLst>
              <p:tags r:id="rId26"/>
            </p:custDataLst>
          </p:nvPr>
        </p:nvSpPr>
        <p:spPr>
          <a:xfrm>
            <a:off x="4182745" y="379031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1" name="组合 150"/>
          <p:cNvGrpSpPr/>
          <p:nvPr/>
        </p:nvGrpSpPr>
        <p:grpSpPr>
          <a:xfrm>
            <a:off x="3929380" y="3814445"/>
            <a:ext cx="774065" cy="353011"/>
            <a:chOff x="13502" y="1870"/>
            <a:chExt cx="1219" cy="657"/>
          </a:xfrm>
        </p:grpSpPr>
        <p:sp>
          <p:nvSpPr>
            <p:cNvPr id="152" name="文本框 151"/>
            <p:cNvSpPr txBox="1"/>
            <p:nvPr>
              <p:custDataLst>
                <p:tags r:id="rId27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28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29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30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0" y="0"/>
            <a:ext cx="12192000" cy="405765"/>
            <a:chOff x="0" y="0"/>
            <a:chExt cx="19200" cy="698"/>
          </a:xfrm>
        </p:grpSpPr>
        <p:sp>
          <p:nvSpPr>
            <p:cNvPr id="3" name="矩形 2"/>
            <p:cNvSpPr/>
            <p:nvPr>
              <p:custDataLst>
                <p:tags r:id="rId31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32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>
            <p:custDataLst>
              <p:tags r:id="rId33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0365" y="26035"/>
            <a:ext cx="70135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Sum of H3K27me3_ChIA-PET and H3K27ac_ChIA-PET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4"/>
            </p:custDataLst>
          </p:nvPr>
        </p:nvSpPr>
        <p:spPr>
          <a:xfrm>
            <a:off x="8769985" y="40640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H3K27me3_WT+H3K27ac_WT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5"/>
            </p:custDataLst>
          </p:nvPr>
        </p:nvSpPr>
        <p:spPr>
          <a:xfrm>
            <a:off x="8206105" y="53530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952740" y="559435"/>
            <a:ext cx="774065" cy="353011"/>
            <a:chOff x="13502" y="1870"/>
            <a:chExt cx="1219" cy="657"/>
          </a:xfrm>
        </p:grpSpPr>
        <p:sp>
          <p:nvSpPr>
            <p:cNvPr id="8" name="文本框 7"/>
            <p:cNvSpPr txBox="1"/>
            <p:nvPr>
              <p:custDataLst>
                <p:tags r:id="rId36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7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38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39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0"/>
            </p:custDataLst>
          </p:nvPr>
        </p:nvSpPr>
        <p:spPr>
          <a:xfrm>
            <a:off x="4746625" y="40640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H3K27ac_WT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41"/>
            </p:custDataLst>
          </p:nvPr>
        </p:nvSpPr>
        <p:spPr>
          <a:xfrm>
            <a:off x="1493520" y="40640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H3K27me3_WT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42"/>
            </p:custDataLst>
          </p:nvPr>
        </p:nvSpPr>
        <p:spPr>
          <a:xfrm>
            <a:off x="929640" y="53530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76275" y="559435"/>
            <a:ext cx="774065" cy="353011"/>
            <a:chOff x="13502" y="1870"/>
            <a:chExt cx="1219" cy="657"/>
          </a:xfrm>
        </p:grpSpPr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>
            <p:custDataLst>
              <p:tags r:id="rId47"/>
            </p:custDataLst>
          </p:nvPr>
        </p:nvSpPr>
        <p:spPr>
          <a:xfrm>
            <a:off x="4182745" y="53530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929380" y="559435"/>
            <a:ext cx="774065" cy="353011"/>
            <a:chOff x="13502" y="1870"/>
            <a:chExt cx="1219" cy="657"/>
          </a:xfrm>
        </p:grpSpPr>
        <p:sp>
          <p:nvSpPr>
            <p:cNvPr id="25" name="文本框 24"/>
            <p:cNvSpPr txBox="1"/>
            <p:nvPr>
              <p:custDataLst>
                <p:tags r:id="rId48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49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0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1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646160" y="361950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H3K27ac_HS+H3K27ac_HS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646160" y="39941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H3K27me3_WT+H3K27ac_WT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665" y="589915"/>
            <a:ext cx="3013710" cy="301625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 rot="16200000">
            <a:off x="7086600" y="206502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8082280" y="52832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093075" y="552450"/>
            <a:ext cx="509905" cy="229430"/>
            <a:chOff x="13918" y="1870"/>
            <a:chExt cx="803" cy="427"/>
          </a:xfrm>
        </p:grpSpPr>
        <p:sp>
          <p:nvSpPr>
            <p:cNvPr id="20" name="文本框 19"/>
            <p:cNvSpPr txBox="1"/>
            <p:nvPr>
              <p:custDataLst>
                <p:tags r:id="rId6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7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1665" y="3803650"/>
            <a:ext cx="3038475" cy="3033395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9"/>
            </p:custDataLst>
          </p:nvPr>
        </p:nvSpPr>
        <p:spPr>
          <a:xfrm rot="16200000">
            <a:off x="7086600" y="529463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>
            <p:custDataLst>
              <p:tags r:id="rId10"/>
            </p:custDataLst>
          </p:nvPr>
        </p:nvSpPr>
        <p:spPr>
          <a:xfrm>
            <a:off x="8082280" y="375793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093075" y="3782060"/>
            <a:ext cx="509905" cy="229430"/>
            <a:chOff x="13918" y="1870"/>
            <a:chExt cx="803" cy="427"/>
          </a:xfrm>
        </p:grpSpPr>
        <p:sp>
          <p:nvSpPr>
            <p:cNvPr id="33" name="文本框 32"/>
            <p:cNvSpPr txBox="1"/>
            <p:nvPr>
              <p:custDataLst>
                <p:tags r:id="rId11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2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文本框 35"/>
          <p:cNvSpPr txBox="1"/>
          <p:nvPr>
            <p:custDataLst>
              <p:tags r:id="rId13"/>
            </p:custDataLst>
          </p:nvPr>
        </p:nvSpPr>
        <p:spPr>
          <a:xfrm>
            <a:off x="5424805" y="3619500"/>
            <a:ext cx="81153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Hi-C_HS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14"/>
            </p:custDataLst>
          </p:nvPr>
        </p:nvSpPr>
        <p:spPr>
          <a:xfrm>
            <a:off x="5374005" y="399415"/>
            <a:ext cx="6883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Hi-C_WT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50690" y="589915"/>
            <a:ext cx="3021965" cy="3036570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16"/>
            </p:custDataLst>
          </p:nvPr>
        </p:nvSpPr>
        <p:spPr>
          <a:xfrm rot="16200000">
            <a:off x="3095625" y="206502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>
            <p:custDataLst>
              <p:tags r:id="rId17"/>
            </p:custDataLst>
          </p:nvPr>
        </p:nvSpPr>
        <p:spPr>
          <a:xfrm>
            <a:off x="4091305" y="52832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4102100" y="552450"/>
            <a:ext cx="509905" cy="229430"/>
            <a:chOff x="13918" y="1870"/>
            <a:chExt cx="803" cy="427"/>
          </a:xfrm>
        </p:grpSpPr>
        <p:sp>
          <p:nvSpPr>
            <p:cNvPr id="51" name="文本框 50"/>
            <p:cNvSpPr txBox="1"/>
            <p:nvPr>
              <p:custDataLst>
                <p:tags r:id="rId18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9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50690" y="3782060"/>
            <a:ext cx="3021965" cy="3035300"/>
          </a:xfrm>
          <a:prstGeom prst="rect">
            <a:avLst/>
          </a:prstGeom>
        </p:spPr>
      </p:pic>
      <p:sp>
        <p:nvSpPr>
          <p:cNvPr id="54" name="文本框 53"/>
          <p:cNvSpPr txBox="1"/>
          <p:nvPr>
            <p:custDataLst>
              <p:tags r:id="rId21"/>
            </p:custDataLst>
          </p:nvPr>
        </p:nvSpPr>
        <p:spPr>
          <a:xfrm rot="16200000">
            <a:off x="3095625" y="529463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22"/>
            </p:custDataLst>
          </p:nvPr>
        </p:nvSpPr>
        <p:spPr>
          <a:xfrm>
            <a:off x="4091305" y="375793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102100" y="3782060"/>
            <a:ext cx="509905" cy="229430"/>
            <a:chOff x="13918" y="1870"/>
            <a:chExt cx="803" cy="427"/>
          </a:xfrm>
        </p:grpSpPr>
        <p:sp>
          <p:nvSpPr>
            <p:cNvPr id="42" name="文本框 41"/>
            <p:cNvSpPr txBox="1"/>
            <p:nvPr>
              <p:custDataLst>
                <p:tags r:id="rId23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4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0" y="0"/>
            <a:ext cx="12192000" cy="405765"/>
            <a:chOff x="0" y="0"/>
            <a:chExt cx="19200" cy="698"/>
          </a:xfrm>
        </p:grpSpPr>
        <p:sp>
          <p:nvSpPr>
            <p:cNvPr id="46" name="矩形 45"/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47" name="直接连接符 46"/>
            <p:cNvCxnSpPr/>
            <p:nvPr>
              <p:custDataLst>
                <p:tags r:id="rId26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>
            <p:custDataLst>
              <p:tags r:id="rId27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50365" y="26035"/>
            <a:ext cx="90862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Sum of H3K27me3_ChIA-PET and H3K27ac_ChIA-PET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is approximate to Hi-C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28"/>
            </p:custDataLst>
          </p:nvPr>
        </p:nvSpPr>
        <p:spPr>
          <a:xfrm>
            <a:off x="42545" y="2023745"/>
            <a:ext cx="3994150" cy="1196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 b="1">
                <a:sym typeface="+mn-ea"/>
              </a:rPr>
              <a:t>H3K27me3_ChIA-PET and H3K27ac_ChIA-PET is approximate to Hi-C in Drosophila. </a:t>
            </a:r>
            <a:endParaRPr lang="en-US" altLang="zh-CN" sz="1600" b="1"/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29285" y="2564130"/>
            <a:ext cx="34074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Nichols et al., Cell Reports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2021</a:t>
            </a:r>
            <a:endParaRPr lang="en-US" altLang="zh-CN" sz="14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29"/>
            </p:custDataLst>
          </p:nvPr>
        </p:nvSpPr>
        <p:spPr>
          <a:xfrm>
            <a:off x="42545" y="3178810"/>
            <a:ext cx="4060190" cy="1866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ChIA-PET is approximate to Hi-C plus the enrichment of some factor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(H3K27me3</a:t>
            </a:r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_WT+H3K27ac_WT) ChIA-PET and (H3K27me3_HS+H3K27ac_HS) ChIA-PET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can be used to study the dynamic TADs induced by heat shock.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RNAPII_WT ChIA-PET and RNAPII_HS ChIA-PET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can be used to study dynamic RNAPII and TAD boundaries under heat shock.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18110" y="5618480"/>
            <a:ext cx="34074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Hi-C data comes from </a:t>
            </a:r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Ray et al., PNAS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2019</a:t>
            </a:r>
            <a:endParaRPr lang="en-US" altLang="zh-CN" sz="14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82930" y="2341245"/>
            <a:ext cx="9446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Commonly used sequencing-based techniques in 3D genomics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09575" y="6520815"/>
            <a:ext cx="2445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Wang et al., Curr Protoc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2021</a:t>
            </a:r>
            <a:endParaRPr lang="en-US" altLang="zh-CN" sz="1400" i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9575" y="3787775"/>
            <a:ext cx="6782435" cy="2626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9575" y="802005"/>
            <a:ext cx="6782435" cy="265366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30835" y="3375025"/>
            <a:ext cx="2445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Erez et al., Science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2009</a:t>
            </a:r>
            <a:endParaRPr lang="en-US" altLang="zh-CN" sz="1400" i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6760" y="6520815"/>
            <a:ext cx="18465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i="1">
                <a:latin typeface="Calibri" panose="020F0502020204030204" charset="0"/>
                <a:cs typeface="Calibri" panose="020F0502020204030204" charset="0"/>
                <a:sym typeface="+mn-ea"/>
              </a:rPr>
              <a:t>in situ</a:t>
            </a:r>
            <a:r>
              <a:rPr lang="en-US" altLang="zh-CN" sz="1600">
                <a:latin typeface="Calibri" panose="020F0502020204030204" charset="0"/>
                <a:cs typeface="Calibri" panose="020F0502020204030204" charset="0"/>
                <a:sym typeface="+mn-ea"/>
              </a:rPr>
              <a:t> ChIA-PET</a:t>
            </a:r>
            <a:endParaRPr lang="en-US" altLang="zh-CN" sz="16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3693795" y="3375025"/>
            <a:ext cx="898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Calibri" panose="020F0502020204030204" charset="0"/>
                <a:cs typeface="Calibri" panose="020F0502020204030204" charset="0"/>
                <a:sym typeface="+mn-ea"/>
              </a:rPr>
              <a:t>Hi-C</a:t>
            </a:r>
            <a:endParaRPr lang="en-US" altLang="zh-CN" sz="16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47715" y="3715385"/>
            <a:ext cx="1344295" cy="12522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4503420" y="5315585"/>
            <a:ext cx="1214120" cy="10991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3743325" y="1682750"/>
            <a:ext cx="932815" cy="14566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4886325" y="1682750"/>
            <a:ext cx="1009015" cy="14566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-635" y="0"/>
            <a:ext cx="12192000" cy="541655"/>
            <a:chOff x="199" y="184"/>
            <a:chExt cx="19200" cy="1010"/>
          </a:xfrm>
        </p:grpSpPr>
        <p:sp>
          <p:nvSpPr>
            <p:cNvPr id="20" name="矩形 19"/>
            <p:cNvSpPr/>
            <p:nvPr>
              <p:custDataLst>
                <p:tags r:id="rId12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1" name="直接连接符 20"/>
            <p:cNvCxnSpPr/>
            <p:nvPr>
              <p:custDataLst>
                <p:tags r:id="rId13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155575" y="6223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2017395" y="6223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+mj-lt"/>
                <a:cs typeface="+mj-lt"/>
                <a:sym typeface="+mn-ea"/>
              </a:rPr>
              <a:t>Commonly used </a:t>
            </a:r>
            <a:r>
              <a:rPr lang="en-US" altLang="zh-CN">
                <a:solidFill>
                  <a:schemeClr val="tx1"/>
                </a:solidFill>
                <a:latin typeface="+mj-lt"/>
                <a:cs typeface="+mj-lt"/>
                <a:sym typeface="+mn-ea"/>
              </a:rPr>
              <a:t>techniques</a:t>
            </a:r>
            <a:r>
              <a:rPr lang="en-US" altLang="zh-CN">
                <a:latin typeface="+mj-lt"/>
                <a:cs typeface="+mj-lt"/>
                <a:sym typeface="+mn-ea"/>
              </a:rPr>
              <a:t> in 3D genomics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16"/>
            </p:custDataLst>
          </p:nvPr>
        </p:nvSpPr>
        <p:spPr>
          <a:xfrm>
            <a:off x="7636510" y="3236595"/>
            <a:ext cx="4458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Hi-C captures all the interactions, while ChIA-PET captures the interactions mediated by some factor.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7598410" y="4079875"/>
            <a:ext cx="31007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Rusk et al., Nature Methods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2009</a:t>
            </a:r>
            <a:endParaRPr lang="en-US" altLang="zh-CN" sz="1400" i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14095" y="3248025"/>
            <a:ext cx="6105525" cy="3122930"/>
            <a:chOff x="3713" y="5570"/>
            <a:chExt cx="6358" cy="3294"/>
          </a:xfrm>
        </p:grpSpPr>
        <p:pic>
          <p:nvPicPr>
            <p:cNvPr id="27" name="图片 26" descr="linePlot_with_correlation_of_IS_vector_H3K27me3_2L_WT_HS_10k_300k-3Mb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3713" y="8000"/>
              <a:ext cx="6359" cy="864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865" y="5570"/>
              <a:ext cx="6207" cy="235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974725" y="787400"/>
            <a:ext cx="6847840" cy="2072640"/>
            <a:chOff x="3713" y="1970"/>
            <a:chExt cx="10784" cy="3264"/>
          </a:xfrm>
        </p:grpSpPr>
        <p:pic>
          <p:nvPicPr>
            <p:cNvPr id="21" name="图片 2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53" y="1970"/>
              <a:ext cx="10388" cy="1474"/>
            </a:xfrm>
            <a:prstGeom prst="rect">
              <a:avLst/>
            </a:prstGeom>
          </p:spPr>
        </p:pic>
        <p:pic>
          <p:nvPicPr>
            <p:cNvPr id="22" name="图片 21" descr="linePlot_with_correlation_of_IS_vector_H3K27me3_2L_WT_HS_10k_withLabel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3713" y="3794"/>
              <a:ext cx="10784" cy="1440"/>
            </a:xfrm>
            <a:prstGeom prst="rect">
              <a:avLst/>
            </a:prstGeom>
          </p:spPr>
        </p:pic>
        <p:sp>
          <p:nvSpPr>
            <p:cNvPr id="31" name="矩形 30"/>
            <p:cNvSpPr/>
            <p:nvPr>
              <p:custDataLst>
                <p:tags r:id="rId9"/>
              </p:custDataLst>
            </p:nvPr>
          </p:nvSpPr>
          <p:spPr>
            <a:xfrm>
              <a:off x="4242" y="1970"/>
              <a:ext cx="2818" cy="301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5" name="直接连接符 34"/>
          <p:cNvCxnSpPr/>
          <p:nvPr>
            <p:custDataLst>
              <p:tags r:id="rId10"/>
            </p:custDataLst>
          </p:nvPr>
        </p:nvCxnSpPr>
        <p:spPr>
          <a:xfrm>
            <a:off x="1310640" y="2802890"/>
            <a:ext cx="939800" cy="433705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1"/>
            </p:custDataLst>
          </p:nvPr>
        </p:nvCxnSpPr>
        <p:spPr>
          <a:xfrm>
            <a:off x="3098800" y="2780665"/>
            <a:ext cx="2828290" cy="460375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7433945" y="3248025"/>
            <a:ext cx="46863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b="1"/>
          </a:p>
          <a:p>
            <a:r>
              <a:rPr lang="en-US" altLang="zh-CN" sz="1600" b="1"/>
              <a:t>The local minimal of TAD score (TAD separation score) increases after heat shock, indicating that the TAD boundaries weaken after heat shock.</a:t>
            </a:r>
            <a:endParaRPr lang="en-US" altLang="zh-CN" sz="1600"/>
          </a:p>
          <a:p>
            <a:endParaRPr lang="en-US" altLang="zh-CN" sz="1600">
              <a:solidFill>
                <a:srgbClr val="0070C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0"/>
            <a:ext cx="12192000" cy="443230"/>
            <a:chOff x="0" y="0"/>
            <a:chExt cx="19200" cy="698"/>
          </a:xfrm>
        </p:grpSpPr>
        <p:sp>
          <p:nvSpPr>
            <p:cNvPr id="3" name="矩形 2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14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0365" y="26035"/>
            <a:ext cx="8102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enriched by (H3K27me3+ H3K27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ac) before and after HS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6"/>
            </p:custDataLst>
          </p:nvPr>
        </p:nvSpPr>
        <p:spPr>
          <a:xfrm>
            <a:off x="7433945" y="5657850"/>
            <a:ext cx="4170045" cy="535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TADs at 10Kb resolution is called by hicexplorer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Ramirez et al., Nature Communications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2018</a:t>
            </a:r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7"/>
            </p:custDataLst>
          </p:nvPr>
        </p:nvSpPr>
        <p:spPr>
          <a:xfrm>
            <a:off x="4927600" y="1311910"/>
            <a:ext cx="2157730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H3K27me3+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_WT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8"/>
            </p:custDataLst>
          </p:nvPr>
        </p:nvSpPr>
        <p:spPr>
          <a:xfrm>
            <a:off x="4927600" y="813435"/>
            <a:ext cx="22059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H3K27me3+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_HS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9"/>
            </p:custDataLst>
          </p:nvPr>
        </p:nvSpPr>
        <p:spPr>
          <a:xfrm>
            <a:off x="2613025" y="486410"/>
            <a:ext cx="1371600" cy="258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Chr2L: 0-10Mb 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0"/>
            </p:custDataLst>
          </p:nvPr>
        </p:nvSpPr>
        <p:spPr>
          <a:xfrm>
            <a:off x="5865495" y="1781810"/>
            <a:ext cx="147129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TAD score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21"/>
            </p:custDataLst>
          </p:nvPr>
        </p:nvSpPr>
        <p:spPr>
          <a:xfrm>
            <a:off x="2555875" y="2940685"/>
            <a:ext cx="1588770" cy="295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Chr2L: 0.3-3Mb 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2"/>
            </p:custDataLst>
          </p:nvPr>
        </p:nvSpPr>
        <p:spPr>
          <a:xfrm>
            <a:off x="4327525" y="4900930"/>
            <a:ext cx="2153920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H3K27me3+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_WT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23"/>
            </p:custDataLst>
          </p:nvPr>
        </p:nvSpPr>
        <p:spPr>
          <a:xfrm>
            <a:off x="4301490" y="3695700"/>
            <a:ext cx="2101215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H3K27me3+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_HS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4"/>
            </p:custDataLst>
          </p:nvPr>
        </p:nvSpPr>
        <p:spPr>
          <a:xfrm>
            <a:off x="3984625" y="6345555"/>
            <a:ext cx="103187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TAD score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5"/>
            </p:custDataLst>
          </p:nvPr>
        </p:nvCxnSpPr>
        <p:spPr>
          <a:xfrm>
            <a:off x="5270500" y="6403340"/>
            <a:ext cx="234950" cy="0"/>
          </a:xfrm>
          <a:prstGeom prst="line">
            <a:avLst/>
          </a:prstGeom>
          <a:ln>
            <a:solidFill>
              <a:srgbClr val="4D773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26"/>
            </p:custDataLst>
          </p:nvPr>
        </p:nvCxnSpPr>
        <p:spPr>
          <a:xfrm>
            <a:off x="5270500" y="6546850"/>
            <a:ext cx="234950" cy="0"/>
          </a:xfrm>
          <a:prstGeom prst="line">
            <a:avLst/>
          </a:prstGeom>
          <a:ln>
            <a:solidFill>
              <a:srgbClr val="B1B87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27"/>
            </p:custDataLst>
          </p:nvPr>
        </p:nvSpPr>
        <p:spPr>
          <a:xfrm>
            <a:off x="5505450" y="6297295"/>
            <a:ext cx="17684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</a:t>
            </a:r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</a:t>
            </a:r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_WT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28"/>
            </p:custDataLst>
          </p:nvPr>
        </p:nvSpPr>
        <p:spPr>
          <a:xfrm>
            <a:off x="5505450" y="6451600"/>
            <a:ext cx="19018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H3K27me3+H3K27ac_HS</a:t>
            </a:r>
            <a:endParaRPr lang="en-US" altLang="zh-CN" sz="10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29"/>
            </p:custDataLst>
          </p:nvPr>
        </p:nvSpPr>
        <p:spPr>
          <a:xfrm>
            <a:off x="999490" y="544830"/>
            <a:ext cx="33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altLang="zh-CN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30"/>
            </p:custDataLst>
          </p:nvPr>
        </p:nvSpPr>
        <p:spPr>
          <a:xfrm>
            <a:off x="999490" y="3065145"/>
            <a:ext cx="33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altLang="zh-CN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387600" y="3131185"/>
            <a:ext cx="63500" cy="3237865"/>
          </a:xfrm>
          <a:prstGeom prst="line">
            <a:avLst/>
          </a:prstGeom>
          <a:ln w="6350">
            <a:solidFill>
              <a:schemeClr val="tx1">
                <a:alpha val="43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31"/>
            </p:custDataLst>
          </p:nvPr>
        </p:nvCxnSpPr>
        <p:spPr>
          <a:xfrm flipH="1">
            <a:off x="1405255" y="3165475"/>
            <a:ext cx="63500" cy="3237865"/>
          </a:xfrm>
          <a:prstGeom prst="line">
            <a:avLst/>
          </a:prstGeom>
          <a:ln w="6350">
            <a:solidFill>
              <a:schemeClr val="tx1">
                <a:alpha val="48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32"/>
            </p:custDataLst>
          </p:nvPr>
        </p:nvCxnSpPr>
        <p:spPr>
          <a:xfrm flipH="1">
            <a:off x="5680710" y="3062605"/>
            <a:ext cx="63500" cy="3237865"/>
          </a:xfrm>
          <a:prstGeom prst="line">
            <a:avLst/>
          </a:prstGeom>
          <a:ln w="6350">
            <a:solidFill>
              <a:schemeClr val="tx1">
                <a:alpha val="43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79855" y="608330"/>
            <a:ext cx="2345690" cy="129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 plot of TAD  score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0"/>
            <a:ext cx="12192000" cy="443230"/>
            <a:chOff x="0" y="0"/>
            <a:chExt cx="19200" cy="698"/>
          </a:xfrm>
        </p:grpSpPr>
        <p:sp>
          <p:nvSpPr>
            <p:cNvPr id="13" name="矩形 12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2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7660" y="26035"/>
            <a:ext cx="51727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TADs under heat shock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68" name="图片 67" descr="RNAP2_allChroms_WT_HS_mannwhitneyu_pvalue_3.8393087454761975e-12_10k_withoutLabel_allChrom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010" y="3747770"/>
            <a:ext cx="2378075" cy="2362835"/>
          </a:xfrm>
          <a:prstGeom prst="rect">
            <a:avLst/>
          </a:prstGeom>
        </p:spPr>
      </p:pic>
      <p:sp>
        <p:nvSpPr>
          <p:cNvPr id="78" name="文本框 77"/>
          <p:cNvSpPr txBox="1"/>
          <p:nvPr>
            <p:custDataLst>
              <p:tags r:id="rId5"/>
            </p:custDataLst>
          </p:nvPr>
        </p:nvSpPr>
        <p:spPr>
          <a:xfrm>
            <a:off x="5159375" y="6260465"/>
            <a:ext cx="2040255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 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>
            <p:custDataLst>
              <p:tags r:id="rId6"/>
            </p:custDataLst>
          </p:nvPr>
        </p:nvSpPr>
        <p:spPr>
          <a:xfrm>
            <a:off x="5250180" y="6060440"/>
            <a:ext cx="153035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                         HS </a:t>
            </a:r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zh-CN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7"/>
            </p:custDataLst>
          </p:nvPr>
        </p:nvSpPr>
        <p:spPr>
          <a:xfrm rot="16200000">
            <a:off x="3434080" y="4787265"/>
            <a:ext cx="2653665" cy="189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-1.5          -1          -0.5             0           0.5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8"/>
            </p:custDataLst>
          </p:nvPr>
        </p:nvSpPr>
        <p:spPr>
          <a:xfrm rot="16200000">
            <a:off x="3540125" y="4535805"/>
            <a:ext cx="1885315" cy="129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TAD  score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>
            <p:custDataLst>
              <p:tags r:id="rId9"/>
            </p:custDataLst>
          </p:nvPr>
        </p:nvSpPr>
        <p:spPr>
          <a:xfrm>
            <a:off x="5617210" y="3777615"/>
            <a:ext cx="950595" cy="143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p=3.8e-12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5427345" y="3994150"/>
            <a:ext cx="1139825" cy="76200"/>
            <a:chOff x="2230" y="6484"/>
            <a:chExt cx="1495" cy="96"/>
          </a:xfrm>
        </p:grpSpPr>
        <p:cxnSp>
          <p:nvCxnSpPr>
            <p:cNvPr id="84" name="直接连接符 83"/>
            <p:cNvCxnSpPr/>
            <p:nvPr>
              <p:custDataLst>
                <p:tags r:id="rId10"/>
              </p:custDataLst>
            </p:nvPr>
          </p:nvCxnSpPr>
          <p:spPr>
            <a:xfrm>
              <a:off x="2230" y="6486"/>
              <a:ext cx="5" cy="9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>
              <p:custDataLst>
                <p:tags r:id="rId11"/>
              </p:custDataLst>
            </p:nvPr>
          </p:nvCxnSpPr>
          <p:spPr>
            <a:xfrm>
              <a:off x="3725" y="6484"/>
              <a:ext cx="1" cy="9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>
              <p:custDataLst>
                <p:tags r:id="rId12"/>
              </p:custDataLst>
            </p:nvPr>
          </p:nvCxnSpPr>
          <p:spPr>
            <a:xfrm flipV="1">
              <a:off x="2233" y="6484"/>
              <a:ext cx="1493" cy="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5159375" y="3279775"/>
            <a:ext cx="2124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RNAPII_HS 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4923790" y="608330"/>
            <a:ext cx="2181225" cy="129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 plot of TAD score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5055870" y="1148080"/>
            <a:ext cx="8947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Spearman’s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 = 0.85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9" name="图片 28" descr="ScatterPlot_with_correlation_of_IS_vector_CDS007D_CDS008D_AllChroms_pearson_0.86_spearman_0.86_withoutLabel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811395" y="843280"/>
            <a:ext cx="2517140" cy="2348865"/>
          </a:xfrm>
          <a:prstGeom prst="rect">
            <a:avLst/>
          </a:prstGeom>
        </p:spPr>
      </p:pic>
      <p:sp>
        <p:nvSpPr>
          <p:cNvPr id="54" name="文本框 53"/>
          <p:cNvSpPr txBox="1"/>
          <p:nvPr>
            <p:custDataLst>
              <p:tags r:id="rId18"/>
            </p:custDataLst>
          </p:nvPr>
        </p:nvSpPr>
        <p:spPr>
          <a:xfrm>
            <a:off x="4958715" y="1024890"/>
            <a:ext cx="15970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Spearman’s R = 0.86</a:t>
            </a:r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K-S pvalue = 6.3e-81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045075" y="906780"/>
            <a:ext cx="1926590" cy="21043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>
            <p:custDataLst>
              <p:tags r:id="rId19"/>
            </p:custDataLst>
          </p:nvPr>
        </p:nvSpPr>
        <p:spPr>
          <a:xfrm>
            <a:off x="7937500" y="2787015"/>
            <a:ext cx="3933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TAD boundaries are weaker after heat shock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(Mann-Whitney U test)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altLang="zh-CN" sz="160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4" name="灯片编号占位符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0"/>
            </p:custDataLst>
          </p:nvPr>
        </p:nvSpPr>
        <p:spPr>
          <a:xfrm rot="16200000">
            <a:off x="3609340" y="1739900"/>
            <a:ext cx="1966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RNAPII_WT</a:t>
            </a:r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1"/>
            </p:custDataLst>
          </p:nvPr>
        </p:nvSpPr>
        <p:spPr>
          <a:xfrm>
            <a:off x="4923790" y="3112770"/>
            <a:ext cx="2318385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-1          0            1            2            3 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03325" y="3714115"/>
            <a:ext cx="2580640" cy="234632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261110" y="6260465"/>
            <a:ext cx="2920365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H3K27me3+H3K27ac</a:t>
            </a:r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17675" y="6060440"/>
            <a:ext cx="1771015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                             HS</a:t>
            </a:r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US" altLang="zh-CN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 rot="16200000">
            <a:off x="-117475" y="4727575"/>
            <a:ext cx="2567940" cy="18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-1.5          -1         -0.5            0           0.5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 rot="16200000">
            <a:off x="-25717" y="4585652"/>
            <a:ext cx="1885315" cy="24828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TAD   score</a:t>
            </a:r>
            <a:endParaRPr lang="en-US" altLang="zh-C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79955" y="3719830"/>
            <a:ext cx="796290" cy="143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p=1e-3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905000" y="3936365"/>
            <a:ext cx="1224280" cy="76200"/>
            <a:chOff x="2230" y="6484"/>
            <a:chExt cx="1495" cy="96"/>
          </a:xfrm>
        </p:grpSpPr>
        <p:cxnSp>
          <p:nvCxnSpPr>
            <p:cNvPr id="47" name="直接连接符 46"/>
            <p:cNvCxnSpPr/>
            <p:nvPr>
              <p:custDataLst>
                <p:tags r:id="rId23"/>
              </p:custDataLst>
            </p:nvPr>
          </p:nvCxnSpPr>
          <p:spPr>
            <a:xfrm>
              <a:off x="2230" y="6486"/>
              <a:ext cx="5" cy="9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>
              <p:custDataLst>
                <p:tags r:id="rId24"/>
              </p:custDataLst>
            </p:nvPr>
          </p:nvCxnSpPr>
          <p:spPr>
            <a:xfrm>
              <a:off x="3725" y="6484"/>
              <a:ext cx="1" cy="9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>
              <p:custDataLst>
                <p:tags r:id="rId25"/>
              </p:custDataLst>
            </p:nvPr>
          </p:nvCxnSpPr>
          <p:spPr>
            <a:xfrm flipV="1">
              <a:off x="2233" y="6484"/>
              <a:ext cx="1493" cy="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03325" y="843280"/>
            <a:ext cx="2698750" cy="2315845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7242175" y="2562860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0.4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242175" y="2143760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0.8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242175" y="1727835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1.2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042670" y="3251200"/>
            <a:ext cx="29343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H3K27me3+H3K27ac_HS 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 rot="16200000">
            <a:off x="-517525" y="1761490"/>
            <a:ext cx="29114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H3K27me3+H3K27ac_HS 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89" name="直接连接符 88"/>
          <p:cNvCxnSpPr/>
          <p:nvPr>
            <p:custDataLst>
              <p:tags r:id="rId27"/>
            </p:custDataLst>
          </p:nvPr>
        </p:nvCxnSpPr>
        <p:spPr>
          <a:xfrm flipV="1">
            <a:off x="1512570" y="1574800"/>
            <a:ext cx="2082800" cy="1317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343025" y="3100705"/>
            <a:ext cx="2475865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-1             0            1            2           3 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 rot="16200000">
            <a:off x="125730" y="1934845"/>
            <a:ext cx="2027555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-1       0      1       2       3 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343025" y="1086485"/>
            <a:ext cx="15297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Spearman’s R = 0.91</a:t>
            </a:r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K-S pvalue = 7.3e-32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818890" y="2367915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0.4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818890" y="1727835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0.8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3818890" y="1112520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1.2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 rot="16200000">
            <a:off x="3563620" y="1878330"/>
            <a:ext cx="2399665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-1             0            1              2            3 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4" grpId="0"/>
      <p:bldP spid="35" grpId="0"/>
      <p:bldP spid="37" grpId="0"/>
      <p:bldP spid="40" grpId="0"/>
      <p:bldP spid="41" grpId="0"/>
      <p:bldP spid="75" grpId="0"/>
      <p:bldP spid="76" grpId="0"/>
      <p:bldP spid="77" grpId="0"/>
      <p:bldP spid="85" grpId="0"/>
      <p:bldP spid="88" grpId="0"/>
      <p:bldP spid="90" grpId="0"/>
      <p:bldP spid="91" grpId="0"/>
      <p:bldP spid="95" grpId="0"/>
      <p:bldP spid="97" grpId="0"/>
      <p:bldP spid="98" grpId="0"/>
      <p:bldP spid="99" grpId="0"/>
      <p:bldP spid="10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0"/>
            <a:ext cx="12192000" cy="443230"/>
            <a:chOff x="0" y="0"/>
            <a:chExt cx="19200" cy="698"/>
          </a:xfrm>
        </p:grpSpPr>
        <p:sp>
          <p:nvSpPr>
            <p:cNvPr id="13" name="矩形 12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2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30680" y="26035"/>
            <a:ext cx="42843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TADs under heat shock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37" name="图片 36" descr="07_08_scaled_density_TAD_size_withoutLabel_thresh0.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340" y="3900170"/>
            <a:ext cx="2635250" cy="2431415"/>
          </a:xfrm>
          <a:prstGeom prst="rect">
            <a:avLst/>
          </a:prstGeom>
        </p:spPr>
      </p:pic>
      <p:pic>
        <p:nvPicPr>
          <p:cNvPr id="38" name="图片 37" descr="07_08_histogram_TAD_size_withoutLabel_Thresh0.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216025"/>
            <a:ext cx="2506980" cy="231394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4427855" y="3710940"/>
            <a:ext cx="361315" cy="2607310"/>
            <a:chOff x="42" y="5735"/>
            <a:chExt cx="569" cy="4106"/>
          </a:xfrm>
        </p:grpSpPr>
        <p:sp>
          <p:nvSpPr>
            <p:cNvPr id="40" name="文本框 39"/>
            <p:cNvSpPr txBox="1"/>
            <p:nvPr>
              <p:custDataLst>
                <p:tags r:id="rId6"/>
              </p:custDataLst>
            </p:nvPr>
          </p:nvSpPr>
          <p:spPr>
            <a:xfrm rot="16200000">
              <a:off x="-1193" y="7412"/>
              <a:ext cx="2674" cy="2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Scaled density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7"/>
              </p:custDataLst>
            </p:nvPr>
          </p:nvSpPr>
          <p:spPr>
            <a:xfrm rot="16200000">
              <a:off x="-1591" y="7639"/>
              <a:ext cx="4107" cy="2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0.0       0.2      0.4       0.6       0.8       1.0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72685" y="6247765"/>
            <a:ext cx="2477770" cy="404495"/>
            <a:chOff x="895" y="9710"/>
            <a:chExt cx="3902" cy="637"/>
          </a:xfrm>
        </p:grpSpPr>
        <p:sp>
          <p:nvSpPr>
            <p:cNvPr id="43" name="文本框 42"/>
            <p:cNvSpPr txBox="1"/>
            <p:nvPr>
              <p:custDataLst>
                <p:tags r:id="rId8"/>
              </p:custDataLst>
            </p:nvPr>
          </p:nvSpPr>
          <p:spPr>
            <a:xfrm>
              <a:off x="895" y="9710"/>
              <a:ext cx="3903" cy="2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200                      600                   1000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9"/>
              </p:custDataLst>
            </p:nvPr>
          </p:nvSpPr>
          <p:spPr>
            <a:xfrm>
              <a:off x="1611" y="10073"/>
              <a:ext cx="2293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TAD size (Kb)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848860" y="3427730"/>
            <a:ext cx="2314575" cy="20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100  200   300   400   500  600   700   800  900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331460" y="3605530"/>
            <a:ext cx="1650365" cy="173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TAD size (Kb)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 rot="16200000">
            <a:off x="3728085" y="2180590"/>
            <a:ext cx="1928495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100           200            300           400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 rot="16200000">
            <a:off x="4064635" y="2178050"/>
            <a:ext cx="922655" cy="238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577840" y="2182495"/>
            <a:ext cx="1526540" cy="194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RNAPII_WT </a:t>
            </a:r>
            <a:r>
              <a:rPr lang="en-US" altLang="zh-CN" sz="1000" b="1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(n=884)</a:t>
            </a:r>
            <a:endParaRPr lang="en-US" altLang="zh-CN" sz="1000" b="1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581015" y="2341245"/>
            <a:ext cx="139573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RNAPII_HS </a:t>
            </a:r>
            <a:r>
              <a:rPr lang="en-US" altLang="zh-CN" sz="1000" b="1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(n=757)</a:t>
            </a:r>
            <a:r>
              <a:rPr lang="en-US" altLang="zh-CN" sz="8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495925" y="2265045"/>
            <a:ext cx="83185" cy="76200"/>
          </a:xfrm>
          <a:prstGeom prst="rect">
            <a:avLst/>
          </a:prstGeom>
          <a:solidFill>
            <a:srgbClr val="1087F4"/>
          </a:solidFill>
          <a:ln>
            <a:solidFill>
              <a:srgbClr val="1087F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5494655" y="2392045"/>
            <a:ext cx="83185" cy="76200"/>
          </a:xfrm>
          <a:prstGeom prst="rect">
            <a:avLst/>
          </a:prstGeom>
          <a:solidFill>
            <a:srgbClr val="99BDCB"/>
          </a:solidFill>
          <a:ln>
            <a:solidFill>
              <a:srgbClr val="99BDC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连接符 104"/>
          <p:cNvCxnSpPr/>
          <p:nvPr/>
        </p:nvCxnSpPr>
        <p:spPr>
          <a:xfrm>
            <a:off x="5842635" y="4271010"/>
            <a:ext cx="186690" cy="0"/>
          </a:xfrm>
          <a:prstGeom prst="line">
            <a:avLst/>
          </a:prstGeom>
          <a:ln>
            <a:solidFill>
              <a:srgbClr val="1087F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5842635" y="4414520"/>
            <a:ext cx="186690" cy="0"/>
          </a:xfrm>
          <a:prstGeom prst="line">
            <a:avLst/>
          </a:prstGeom>
          <a:ln>
            <a:solidFill>
              <a:srgbClr val="99BDC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6077585" y="4164965"/>
            <a:ext cx="118173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RNAPII_WT</a:t>
            </a:r>
            <a:endParaRPr lang="en-US" altLang="zh-CN" sz="1000" b="1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6077585" y="4319270"/>
            <a:ext cx="118173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RNAPII_HS</a:t>
            </a:r>
            <a:endParaRPr lang="en-US" altLang="zh-CN" sz="1000" b="1">
              <a:solidFill>
                <a:srgbClr val="99BD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194300" y="4038600"/>
            <a:ext cx="699135" cy="151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100 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0"/>
            </p:custDataLst>
          </p:nvPr>
        </p:nvSpPr>
        <p:spPr>
          <a:xfrm>
            <a:off x="7658735" y="3040380"/>
            <a:ext cx="4427220" cy="998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After heat shock, TAD number and TAD size in H3K27me3+H3K27ac ChIA-PET almost keep, while TAD number reduces and TAD size increases in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RNAPII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7" name="灯片编号占位符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070" y="1216660"/>
            <a:ext cx="2659380" cy="24142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61185" y="3597275"/>
            <a:ext cx="1650365" cy="173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TAD size (Kb)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 rot="16200000">
            <a:off x="346075" y="2202815"/>
            <a:ext cx="922655" cy="238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77085" y="2265045"/>
            <a:ext cx="226568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H3K27me3+H3K27ac_WT (n=945)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77085" y="2419350"/>
            <a:ext cx="215773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H3K27me3+H3K27ac_HS (n=954)</a:t>
            </a:r>
            <a:r>
              <a:rPr lang="en-US" altLang="zh-CN" sz="8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93900" y="2343150"/>
            <a:ext cx="83185" cy="76200"/>
          </a:xfrm>
          <a:prstGeom prst="rect">
            <a:avLst/>
          </a:prstGeom>
          <a:solidFill>
            <a:srgbClr val="4D7731"/>
          </a:solidFill>
          <a:ln>
            <a:solidFill>
              <a:srgbClr val="4D773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992630" y="2470150"/>
            <a:ext cx="83185" cy="76200"/>
          </a:xfrm>
          <a:prstGeom prst="rect">
            <a:avLst/>
          </a:prstGeom>
          <a:solidFill>
            <a:srgbClr val="98A246"/>
          </a:solidFill>
          <a:ln>
            <a:solidFill>
              <a:srgbClr val="98A24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7775" y="3916045"/>
            <a:ext cx="2620010" cy="239966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464945" y="6247765"/>
            <a:ext cx="2477770" cy="404495"/>
            <a:chOff x="895" y="9710"/>
            <a:chExt cx="3902" cy="637"/>
          </a:xfrm>
        </p:grpSpPr>
        <p:sp>
          <p:nvSpPr>
            <p:cNvPr id="29" name="文本框 28"/>
            <p:cNvSpPr txBox="1"/>
            <p:nvPr>
              <p:custDataLst>
                <p:tags r:id="rId13"/>
              </p:custDataLst>
            </p:nvPr>
          </p:nvSpPr>
          <p:spPr>
            <a:xfrm>
              <a:off x="895" y="9710"/>
              <a:ext cx="3903" cy="2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200                      600                   1000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4"/>
              </p:custDataLst>
            </p:nvPr>
          </p:nvSpPr>
          <p:spPr>
            <a:xfrm>
              <a:off x="1611" y="10073"/>
              <a:ext cx="2293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TAD size (Kb)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23290" y="3723640"/>
            <a:ext cx="361315" cy="2607310"/>
            <a:chOff x="42" y="5735"/>
            <a:chExt cx="569" cy="4106"/>
          </a:xfrm>
        </p:grpSpPr>
        <p:sp>
          <p:nvSpPr>
            <p:cNvPr id="32" name="文本框 31"/>
            <p:cNvSpPr txBox="1"/>
            <p:nvPr>
              <p:custDataLst>
                <p:tags r:id="rId15"/>
              </p:custDataLst>
            </p:nvPr>
          </p:nvSpPr>
          <p:spPr>
            <a:xfrm rot="16200000">
              <a:off x="-1193" y="7412"/>
              <a:ext cx="2674" cy="2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Scaled density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6"/>
              </p:custDataLst>
            </p:nvPr>
          </p:nvSpPr>
          <p:spPr>
            <a:xfrm rot="16200000">
              <a:off x="-1591" y="7639"/>
              <a:ext cx="4107" cy="2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0.0       0.2      0.4       0.6       0.8       1.0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1919605" y="4295775"/>
            <a:ext cx="186690" cy="0"/>
          </a:xfrm>
          <a:prstGeom prst="line">
            <a:avLst/>
          </a:prstGeom>
          <a:ln>
            <a:solidFill>
              <a:srgbClr val="4D773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919605" y="4439285"/>
            <a:ext cx="186690" cy="0"/>
          </a:xfrm>
          <a:prstGeom prst="line">
            <a:avLst/>
          </a:prstGeom>
          <a:ln>
            <a:solidFill>
              <a:srgbClr val="B1B87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540510" y="4016375"/>
            <a:ext cx="699135" cy="151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100 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077085" y="4190365"/>
            <a:ext cx="203835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H3K27me3+H3K27ac_WT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070735" y="4344670"/>
            <a:ext cx="215773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H3K27me3+H3K27ac_HS</a:t>
            </a:r>
            <a:r>
              <a:rPr lang="en-US" altLang="zh-CN" sz="8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63" grpId="0"/>
      <p:bldP spid="64" grpId="0"/>
      <p:bldP spid="81" grpId="0"/>
      <p:bldP spid="84" grpId="0"/>
      <p:bldP spid="85" grpId="0" bldLvl="0" animBg="1"/>
      <p:bldP spid="103" grpId="0" bldLvl="0" animBg="1"/>
      <p:bldP spid="107" grpId="0"/>
      <p:bldP spid="108" grpId="0"/>
      <p:bldP spid="111" grpId="0"/>
      <p:bldP spid="11" grpId="0"/>
      <p:bldP spid="21" grpId="0"/>
      <p:bldP spid="22" grpId="0"/>
      <p:bldP spid="24" grpId="0" bldLvl="0" animBg="1"/>
      <p:bldP spid="25" grpId="0" bldLvl="0" animBg="1"/>
      <p:bldP spid="23" grpId="0"/>
      <p:bldP spid="46" grpId="0"/>
      <p:bldP spid="47" grpId="0"/>
      <p:bldP spid="4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 descr="CDS001D_combined_CDS002D_combined_CDS004D_combined_CDS005D_combined_10000_targetChroms_normalize0_1_correctionKR_maxdepth1M_without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935" y="632460"/>
            <a:ext cx="2816225" cy="2816225"/>
          </a:xfrm>
          <a:prstGeom prst="rect">
            <a:avLst/>
          </a:prstGeom>
        </p:spPr>
      </p:pic>
      <p:cxnSp>
        <p:nvCxnSpPr>
          <p:cNvPr id="64" name="直接连接符 63"/>
          <p:cNvCxnSpPr/>
          <p:nvPr/>
        </p:nvCxnSpPr>
        <p:spPr>
          <a:xfrm>
            <a:off x="5552440" y="855980"/>
            <a:ext cx="186690" cy="0"/>
          </a:xfrm>
          <a:prstGeom prst="line">
            <a:avLst/>
          </a:prstGeom>
          <a:ln>
            <a:solidFill>
              <a:srgbClr val="4D773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552440" y="999490"/>
            <a:ext cx="186690" cy="0"/>
          </a:xfrm>
          <a:prstGeom prst="line">
            <a:avLst/>
          </a:prstGeom>
          <a:ln>
            <a:solidFill>
              <a:srgbClr val="B1B87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5680075" y="749935"/>
            <a:ext cx="1122045" cy="106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H3K27me3_WT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680075" y="904240"/>
            <a:ext cx="112268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H3K27me3_HS</a:t>
            </a:r>
            <a:endParaRPr lang="en-US" altLang="zh-CN" sz="10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197350" y="3336925"/>
            <a:ext cx="3067050" cy="311785"/>
            <a:chOff x="6559" y="5926"/>
            <a:chExt cx="4830" cy="491"/>
          </a:xfrm>
        </p:grpSpPr>
        <p:sp>
          <p:nvSpPr>
            <p:cNvPr id="68" name="文本框 67"/>
            <p:cNvSpPr txBox="1"/>
            <p:nvPr>
              <p:custDataLst>
                <p:tags r:id="rId2"/>
              </p:custDataLst>
            </p:nvPr>
          </p:nvSpPr>
          <p:spPr>
            <a:xfrm>
              <a:off x="6559" y="5926"/>
              <a:ext cx="4831" cy="2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10K                           100K                              1M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"/>
              </p:custDataLst>
            </p:nvPr>
          </p:nvSpPr>
          <p:spPr>
            <a:xfrm>
              <a:off x="7848" y="6143"/>
              <a:ext cx="2560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Genomic distance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4972685" y="1327785"/>
            <a:ext cx="694690" cy="151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60 Kb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09060" y="574675"/>
            <a:ext cx="572770" cy="2447290"/>
            <a:chOff x="6105" y="1576"/>
            <a:chExt cx="902" cy="3854"/>
          </a:xfrm>
        </p:grpSpPr>
        <p:sp>
          <p:nvSpPr>
            <p:cNvPr id="69" name="文本框 68"/>
            <p:cNvSpPr txBox="1"/>
            <p:nvPr>
              <p:custDataLst>
                <p:tags r:id="rId4"/>
              </p:custDataLst>
            </p:nvPr>
          </p:nvSpPr>
          <p:spPr>
            <a:xfrm>
              <a:off x="6105" y="4912"/>
              <a:ext cx="843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5"/>
              </p:custDataLst>
            </p:nvPr>
          </p:nvSpPr>
          <p:spPr>
            <a:xfrm>
              <a:off x="6297" y="3681"/>
              <a:ext cx="652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-4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6"/>
              </p:custDataLst>
            </p:nvPr>
          </p:nvSpPr>
          <p:spPr>
            <a:xfrm>
              <a:off x="6297" y="2624"/>
              <a:ext cx="710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-3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7"/>
              </p:custDataLst>
            </p:nvPr>
          </p:nvSpPr>
          <p:spPr>
            <a:xfrm>
              <a:off x="6297" y="1576"/>
              <a:ext cx="651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8"/>
              </p:custDataLst>
            </p:nvPr>
          </p:nvSpPr>
          <p:spPr>
            <a:xfrm rot="16200000">
              <a:off x="4818" y="3720"/>
              <a:ext cx="2848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Corrected Hi-C counts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6" name="直接连接符 75"/>
          <p:cNvCxnSpPr/>
          <p:nvPr/>
        </p:nvCxnSpPr>
        <p:spPr>
          <a:xfrm>
            <a:off x="5552440" y="1184275"/>
            <a:ext cx="186690" cy="0"/>
          </a:xfrm>
          <a:prstGeom prst="line">
            <a:avLst/>
          </a:prstGeom>
          <a:ln>
            <a:solidFill>
              <a:srgbClr val="F86DD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552440" y="1327785"/>
            <a:ext cx="186690" cy="0"/>
          </a:xfrm>
          <a:prstGeom prst="line">
            <a:avLst/>
          </a:prstGeom>
          <a:ln>
            <a:solidFill>
              <a:srgbClr val="AD8DC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680075" y="1062355"/>
            <a:ext cx="100012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F86DD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H3K27ac_WT</a:t>
            </a:r>
            <a:endParaRPr lang="en-US" altLang="zh-CN" sz="1000" b="1">
              <a:solidFill>
                <a:srgbClr val="F86DD3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680075" y="1240155"/>
            <a:ext cx="126809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AD8DC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H3K27ac_HS</a:t>
            </a:r>
            <a:endParaRPr lang="en-US" altLang="zh-CN" sz="1000" b="1">
              <a:solidFill>
                <a:srgbClr val="AD8DCA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15" name="图片 114" descr="CDS001D_combined_CDS002D_combined_10000_targetChroms_normalize0_1_correctionKR_maxdepth1M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74725" y="633730"/>
            <a:ext cx="2814955" cy="2814955"/>
          </a:xfrm>
          <a:prstGeom prst="rect">
            <a:avLst/>
          </a:prstGeom>
        </p:spPr>
      </p:pic>
      <p:cxnSp>
        <p:nvCxnSpPr>
          <p:cNvPr id="119" name="直接连接符 118"/>
          <p:cNvCxnSpPr/>
          <p:nvPr>
            <p:custDataLst>
              <p:tags r:id="rId11"/>
            </p:custDataLst>
          </p:nvPr>
        </p:nvCxnSpPr>
        <p:spPr>
          <a:xfrm>
            <a:off x="2321560" y="981075"/>
            <a:ext cx="186690" cy="0"/>
          </a:xfrm>
          <a:prstGeom prst="line">
            <a:avLst/>
          </a:prstGeom>
          <a:ln>
            <a:solidFill>
              <a:srgbClr val="4D773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12"/>
            </p:custDataLst>
          </p:nvPr>
        </p:nvCxnSpPr>
        <p:spPr>
          <a:xfrm>
            <a:off x="2321560" y="1124585"/>
            <a:ext cx="186690" cy="0"/>
          </a:xfrm>
          <a:prstGeom prst="line">
            <a:avLst/>
          </a:prstGeom>
          <a:ln>
            <a:solidFill>
              <a:srgbClr val="B1B87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>
            <p:custDataLst>
              <p:tags r:id="rId13"/>
            </p:custDataLst>
          </p:nvPr>
        </p:nvSpPr>
        <p:spPr>
          <a:xfrm>
            <a:off x="2497455" y="875030"/>
            <a:ext cx="111950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H3K27me3_WT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14"/>
            </p:custDataLst>
          </p:nvPr>
        </p:nvSpPr>
        <p:spPr>
          <a:xfrm>
            <a:off x="2497455" y="1029335"/>
            <a:ext cx="112014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H3K27me3_HS</a:t>
            </a:r>
            <a:endParaRPr lang="en-US" altLang="zh-CN" sz="10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15"/>
            </p:custDataLst>
          </p:nvPr>
        </p:nvSpPr>
        <p:spPr>
          <a:xfrm>
            <a:off x="1931035" y="1098550"/>
            <a:ext cx="534035" cy="151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60 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35" name="表格 234"/>
          <p:cNvGraphicFramePr/>
          <p:nvPr>
            <p:custDataLst>
              <p:tags r:id="rId16"/>
            </p:custDataLst>
          </p:nvPr>
        </p:nvGraphicFramePr>
        <p:xfrm>
          <a:off x="6985" y="4002405"/>
          <a:ext cx="7861935" cy="2533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1174115"/>
                <a:gridCol w="1227455"/>
                <a:gridCol w="1029335"/>
                <a:gridCol w="1104265"/>
                <a:gridCol w="1102995"/>
                <a:gridCol w="1102995"/>
              </a:tblGrid>
              <a:tr h="49085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 test</a:t>
                      </a:r>
                      <a:endParaRPr lang="en-US" altLang="zh-CN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H3K27me3_</a:t>
                      </a:r>
                      <a:r>
                        <a:rPr lang="en-US" altLang="zh-CN" sz="11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WT</a:t>
                      </a:r>
                      <a:endParaRPr lang="en-US" altLang="zh-CN" sz="11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H3K27me3_</a:t>
                      </a:r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HS</a:t>
                      </a:r>
                      <a:endParaRPr lang="en-US" altLang="zh-CN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H3K27ac_</a:t>
                      </a:r>
                      <a:r>
                        <a:rPr lang="en-US" altLang="zh-CN" sz="11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WT</a:t>
                      </a:r>
                      <a:endParaRPr lang="en-US" altLang="zh-CN" sz="1000" b="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H3K27ac_</a:t>
                      </a:r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</a:t>
                      </a:r>
                      <a:endParaRPr lang="en-US" altLang="zh-CN" sz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RNAPII_</a:t>
                      </a:r>
                      <a:r>
                        <a:rPr lang="en-US" altLang="zh-CN" sz="11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WT</a:t>
                      </a:r>
                      <a:endParaRPr lang="en-US" altLang="zh-CN" sz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RNAPII_</a:t>
                      </a: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HS</a:t>
                      </a:r>
                      <a:endParaRPr lang="en-US" altLang="zh-CN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</a:tr>
              <a:tr h="37719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H3K27me3_</a:t>
                      </a:r>
                      <a:r>
                        <a:rPr lang="en-US" altLang="zh-CN" sz="1100" b="1" baseline="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WT</a:t>
                      </a:r>
                      <a:endParaRPr lang="en-US" altLang="zh-CN" sz="1100" b="1" baseline="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H3K27me3_</a:t>
                      </a: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</a:t>
                      </a:r>
                      <a:endParaRPr lang="en-US" altLang="zh-CN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8.9e-06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H3K27ac_</a:t>
                      </a: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WT</a:t>
                      </a:r>
                      <a:endParaRPr lang="en-US" altLang="zh-CN" sz="10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0.97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4.2e-07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3225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H3K27ac_</a:t>
                      </a: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</a:t>
                      </a:r>
                      <a:endParaRPr lang="en-US" altLang="zh-CN" sz="1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2.5e-04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3.6e-05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RNAPII_</a:t>
                      </a: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WT</a:t>
                      </a:r>
                      <a:endParaRPr lang="en-US" altLang="zh-CN" sz="10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</a:t>
                      </a: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7.9e-08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9.3e-07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RNAPII_</a:t>
                      </a: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HS</a:t>
                      </a:r>
                      <a:endParaRPr lang="en-US" altLang="zh-CN" sz="1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2.5e-04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0.59</a:t>
                      </a: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1.8e-05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2.0e-06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>
            <p:custDataLst>
              <p:tags r:id="rId17"/>
            </p:custDataLst>
          </p:nvPr>
        </p:nvSpPr>
        <p:spPr>
          <a:xfrm>
            <a:off x="7976235" y="4318635"/>
            <a:ext cx="4075430" cy="419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Genomic distance increases after heat shock;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0"/>
            <a:ext cx="12192000" cy="443230"/>
            <a:chOff x="0" y="0"/>
            <a:chExt cx="19200" cy="698"/>
          </a:xfrm>
        </p:grpSpPr>
        <p:sp>
          <p:nvSpPr>
            <p:cNvPr id="13" name="矩形 12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19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20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86560" y="26035"/>
            <a:ext cx="8740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TADs under heat shock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41375" y="3336925"/>
            <a:ext cx="3067050" cy="311785"/>
            <a:chOff x="6559" y="5926"/>
            <a:chExt cx="4830" cy="491"/>
          </a:xfrm>
        </p:grpSpPr>
        <p:sp>
          <p:nvSpPr>
            <p:cNvPr id="20" name="文本框 19"/>
            <p:cNvSpPr txBox="1"/>
            <p:nvPr>
              <p:custDataLst>
                <p:tags r:id="rId21"/>
              </p:custDataLst>
            </p:nvPr>
          </p:nvSpPr>
          <p:spPr>
            <a:xfrm>
              <a:off x="6559" y="5926"/>
              <a:ext cx="4831" cy="2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10K                           100K                              1M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2"/>
              </p:custDataLst>
            </p:nvPr>
          </p:nvSpPr>
          <p:spPr>
            <a:xfrm>
              <a:off x="7848" y="6143"/>
              <a:ext cx="2560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Genomic distance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3085" y="574675"/>
            <a:ext cx="572770" cy="2447290"/>
            <a:chOff x="6105" y="1576"/>
            <a:chExt cx="902" cy="3854"/>
          </a:xfrm>
        </p:grpSpPr>
        <p:sp>
          <p:nvSpPr>
            <p:cNvPr id="23" name="文本框 22"/>
            <p:cNvSpPr txBox="1"/>
            <p:nvPr>
              <p:custDataLst>
                <p:tags r:id="rId23"/>
              </p:custDataLst>
            </p:nvPr>
          </p:nvSpPr>
          <p:spPr>
            <a:xfrm>
              <a:off x="6105" y="4912"/>
              <a:ext cx="843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4"/>
              </p:custDataLst>
            </p:nvPr>
          </p:nvSpPr>
          <p:spPr>
            <a:xfrm>
              <a:off x="6297" y="3681"/>
              <a:ext cx="652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-4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5"/>
              </p:custDataLst>
            </p:nvPr>
          </p:nvSpPr>
          <p:spPr>
            <a:xfrm>
              <a:off x="6297" y="2624"/>
              <a:ext cx="710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-3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6"/>
              </p:custDataLst>
            </p:nvPr>
          </p:nvSpPr>
          <p:spPr>
            <a:xfrm>
              <a:off x="6297" y="1576"/>
              <a:ext cx="651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7"/>
              </p:custDataLst>
            </p:nvPr>
          </p:nvSpPr>
          <p:spPr>
            <a:xfrm rot="16200000">
              <a:off x="4818" y="3720"/>
              <a:ext cx="2848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Corrected Hi-C counts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图片 27" descr="all_samples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51470" y="633730"/>
            <a:ext cx="2812415" cy="281241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495665" y="1366520"/>
            <a:ext cx="614680" cy="151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60 Kb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522460" y="854710"/>
            <a:ext cx="186690" cy="0"/>
          </a:xfrm>
          <a:prstGeom prst="line">
            <a:avLst/>
          </a:prstGeom>
          <a:ln>
            <a:solidFill>
              <a:srgbClr val="4D773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9522460" y="998220"/>
            <a:ext cx="186690" cy="0"/>
          </a:xfrm>
          <a:prstGeom prst="line">
            <a:avLst/>
          </a:prstGeom>
          <a:ln>
            <a:solidFill>
              <a:srgbClr val="B1B87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650095" y="748665"/>
            <a:ext cx="1113790" cy="106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H3K27me3_WT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50095" y="902970"/>
            <a:ext cx="112268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H3K27me3_HS</a:t>
            </a:r>
            <a:endParaRPr lang="en-US" altLang="zh-CN" sz="10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522460" y="1183005"/>
            <a:ext cx="186690" cy="0"/>
          </a:xfrm>
          <a:prstGeom prst="line">
            <a:avLst/>
          </a:prstGeom>
          <a:ln>
            <a:solidFill>
              <a:srgbClr val="F86DD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9522460" y="1326515"/>
            <a:ext cx="186690" cy="0"/>
          </a:xfrm>
          <a:prstGeom prst="line">
            <a:avLst/>
          </a:prstGeom>
          <a:ln>
            <a:solidFill>
              <a:srgbClr val="AD8DC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9650095" y="1061085"/>
            <a:ext cx="100012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F86DD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H3K27ac_WT</a:t>
            </a:r>
            <a:endParaRPr lang="en-US" altLang="zh-CN" sz="1000" b="1">
              <a:solidFill>
                <a:srgbClr val="F86DD3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650095" y="1238885"/>
            <a:ext cx="126809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AD8DC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H3K27ac_HS</a:t>
            </a:r>
            <a:endParaRPr lang="en-US" altLang="zh-CN" sz="1000" b="1">
              <a:solidFill>
                <a:srgbClr val="AD8DCA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9543415" y="1499870"/>
            <a:ext cx="186690" cy="0"/>
          </a:xfrm>
          <a:prstGeom prst="line">
            <a:avLst/>
          </a:prstGeom>
          <a:ln>
            <a:solidFill>
              <a:srgbClr val="1087F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9543415" y="1643380"/>
            <a:ext cx="186690" cy="0"/>
          </a:xfrm>
          <a:prstGeom prst="line">
            <a:avLst/>
          </a:prstGeom>
          <a:ln>
            <a:solidFill>
              <a:srgbClr val="99BDC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9650095" y="1390650"/>
            <a:ext cx="94551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RNAPII_WT</a:t>
            </a:r>
            <a:endParaRPr lang="en-US" altLang="zh-CN" sz="1000" b="1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9650095" y="1544955"/>
            <a:ext cx="98488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RNAPII_HS</a:t>
            </a:r>
            <a:endParaRPr lang="en-US" altLang="zh-CN" sz="1000" b="1">
              <a:solidFill>
                <a:srgbClr val="99BD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824470" y="3336925"/>
            <a:ext cx="3067050" cy="311785"/>
            <a:chOff x="6559" y="5926"/>
            <a:chExt cx="4830" cy="491"/>
          </a:xfrm>
        </p:grpSpPr>
        <p:sp>
          <p:nvSpPr>
            <p:cNvPr id="56" name="文本框 55"/>
            <p:cNvSpPr txBox="1"/>
            <p:nvPr>
              <p:custDataLst>
                <p:tags r:id="rId29"/>
              </p:custDataLst>
            </p:nvPr>
          </p:nvSpPr>
          <p:spPr>
            <a:xfrm>
              <a:off x="6559" y="5926"/>
              <a:ext cx="4831" cy="2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10K                           100K                              1M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0"/>
              </p:custDataLst>
            </p:nvPr>
          </p:nvSpPr>
          <p:spPr>
            <a:xfrm>
              <a:off x="7848" y="6143"/>
              <a:ext cx="2560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Genomic distance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536180" y="574675"/>
            <a:ext cx="572770" cy="2447290"/>
            <a:chOff x="6105" y="1576"/>
            <a:chExt cx="902" cy="3854"/>
          </a:xfrm>
        </p:grpSpPr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6105" y="4912"/>
              <a:ext cx="843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6297" y="3681"/>
              <a:ext cx="652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-4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6297" y="2624"/>
              <a:ext cx="710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-3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6297" y="1576"/>
              <a:ext cx="651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35"/>
              </p:custDataLst>
            </p:nvPr>
          </p:nvSpPr>
          <p:spPr>
            <a:xfrm rot="16200000">
              <a:off x="4818" y="3720"/>
              <a:ext cx="2848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Corrected Hi-C counts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7976235" y="4768215"/>
            <a:ext cx="412623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Curves between different factors have no significant difference, but curves between WT and HS have significant difference (K-S test). 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4" name="灯片编号占位符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60205" y="2781935"/>
            <a:ext cx="1111885" cy="240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 WT curves</a:t>
            </a:r>
            <a:endParaRPr lang="en-US" altLang="zh-CN" sz="1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87660" y="2076450"/>
            <a:ext cx="1111885" cy="240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 HS curves</a:t>
            </a:r>
            <a:endParaRPr lang="en-US" altLang="zh-CN" sz="12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74" grpId="0"/>
      <p:bldP spid="78" grpId="0"/>
      <p:bldP spid="79" grpId="0"/>
      <p:bldP spid="29" grpId="0"/>
      <p:bldP spid="40" grpId="0"/>
      <p:bldP spid="41" grpId="0"/>
      <p:bldP spid="44" grpId="0"/>
      <p:bldP spid="45" grpId="0"/>
      <p:bldP spid="107" grpId="0"/>
      <p:bldP spid="108" grpId="0"/>
      <p:bldP spid="81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3420" y="803275"/>
            <a:ext cx="3642995" cy="60782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58290" y="535940"/>
            <a:ext cx="19170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cs typeface="+mn-lt"/>
              </a:rPr>
              <a:t>chr2L:937350-1682975</a:t>
            </a:r>
            <a:endParaRPr lang="en-US" altLang="zh-CN" sz="1400">
              <a:cs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369175" y="535940"/>
            <a:ext cx="25406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cs typeface="+mn-lt"/>
              </a:rPr>
              <a:t>chr2L:6380449-7126074</a:t>
            </a:r>
            <a:endParaRPr lang="en-US" altLang="zh-CN" sz="1400">
              <a:cs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0275570" y="1200150"/>
            <a:ext cx="8064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Ref genes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275570" y="1847215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RNA-seq_WT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275570" y="2233930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RNA-seq_HS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300970" y="2741930"/>
            <a:ext cx="664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DEGs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300970" y="506730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Chromatin states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300970" y="624205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CP190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300970" y="657352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BEAF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300970" y="4369435"/>
            <a:ext cx="1288415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Loops RNAPII_HS</a:t>
            </a:r>
            <a:endParaRPr lang="en-US" altLang="zh-CN" sz="1200" b="1">
              <a:solidFill>
                <a:srgbClr val="99BDCB"/>
              </a:solidFill>
              <a:cs typeface="+mn-lt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300970" y="4605655"/>
            <a:ext cx="1340485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TADs RNAPII_HS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300970" y="3521075"/>
            <a:ext cx="1513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1087F4"/>
                </a:solidFill>
                <a:cs typeface="+mn-lt"/>
                <a:sym typeface="+mn-ea"/>
              </a:rPr>
              <a:t>Loops RNAPII_WT</a:t>
            </a:r>
            <a:r>
              <a:rPr lang="en-US" altLang="zh-CN" sz="1200">
                <a:solidFill>
                  <a:srgbClr val="1087F4"/>
                </a:solidFill>
                <a:cs typeface="+mn-lt"/>
                <a:sym typeface="+mn-ea"/>
              </a:rPr>
              <a:t> </a:t>
            </a:r>
            <a:endParaRPr lang="en-US" altLang="zh-CN" sz="1200">
              <a:solidFill>
                <a:srgbClr val="1087F4"/>
              </a:solidFill>
              <a:cs typeface="+mn-lt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300970" y="377063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1087F4"/>
                </a:solidFill>
                <a:cs typeface="+mn-lt"/>
                <a:sym typeface="+mn-ea"/>
              </a:rPr>
              <a:t>TADs RNAPII_WT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4311015" y="1200150"/>
            <a:ext cx="8064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Ref genes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311015" y="1847215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RNA-seq_WT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5"/>
            </p:custDataLst>
          </p:nvPr>
        </p:nvSpPr>
        <p:spPr>
          <a:xfrm>
            <a:off x="4311015" y="2233930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RNA-seq_HS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6"/>
            </p:custDataLst>
          </p:nvPr>
        </p:nvSpPr>
        <p:spPr>
          <a:xfrm>
            <a:off x="4336415" y="2741930"/>
            <a:ext cx="664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DEGs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7"/>
            </p:custDataLst>
          </p:nvPr>
        </p:nvSpPr>
        <p:spPr>
          <a:xfrm>
            <a:off x="4336415" y="506730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Chromatin states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8"/>
            </p:custDataLst>
          </p:nvPr>
        </p:nvSpPr>
        <p:spPr>
          <a:xfrm>
            <a:off x="4336415" y="5842000"/>
            <a:ext cx="1430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H3K27ac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9"/>
            </p:custDataLst>
          </p:nvPr>
        </p:nvSpPr>
        <p:spPr>
          <a:xfrm>
            <a:off x="4336415" y="624205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CP190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10"/>
            </p:custDataLst>
          </p:nvPr>
        </p:nvSpPr>
        <p:spPr>
          <a:xfrm>
            <a:off x="4336415" y="657352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BEAF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11"/>
            </p:custDataLst>
          </p:nvPr>
        </p:nvSpPr>
        <p:spPr>
          <a:xfrm>
            <a:off x="4336415" y="3521075"/>
            <a:ext cx="1513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1087F4"/>
                </a:solidFill>
                <a:cs typeface="+mn-lt"/>
                <a:sym typeface="+mn-ea"/>
              </a:rPr>
              <a:t>Loops RNAPII_WT</a:t>
            </a:r>
            <a:r>
              <a:rPr lang="en-US" altLang="zh-CN" sz="1200" dirty="0">
                <a:solidFill>
                  <a:srgbClr val="1087F4"/>
                </a:solidFill>
                <a:cs typeface="+mn-lt"/>
                <a:sym typeface="+mn-ea"/>
              </a:rPr>
              <a:t> </a:t>
            </a:r>
            <a:endParaRPr lang="en-US" altLang="zh-CN" sz="1200" dirty="0">
              <a:solidFill>
                <a:srgbClr val="1087F4"/>
              </a:solidFill>
              <a:cs typeface="+mn-lt"/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12"/>
            </p:custDataLst>
          </p:nvPr>
        </p:nvSpPr>
        <p:spPr>
          <a:xfrm>
            <a:off x="4336415" y="4368800"/>
            <a:ext cx="1288415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Loops RNAPII_HS</a:t>
            </a:r>
            <a:endParaRPr lang="en-US" altLang="zh-CN" sz="1200" b="1">
              <a:solidFill>
                <a:srgbClr val="99BDCB"/>
              </a:solidFill>
              <a:cs typeface="+mn-lt"/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13"/>
            </p:custDataLst>
          </p:nvPr>
        </p:nvSpPr>
        <p:spPr>
          <a:xfrm>
            <a:off x="4336415" y="377063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1087F4"/>
                </a:solidFill>
                <a:cs typeface="+mn-lt"/>
                <a:sym typeface="+mn-ea"/>
              </a:rPr>
              <a:t>TADs RNAPII_WT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14"/>
            </p:custDataLst>
          </p:nvPr>
        </p:nvSpPr>
        <p:spPr>
          <a:xfrm>
            <a:off x="4336415" y="4605020"/>
            <a:ext cx="1340485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TADs RNAPII_HS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5"/>
            </p:custDataLst>
          </p:nvPr>
        </p:nvSpPr>
        <p:spPr>
          <a:xfrm>
            <a:off x="1865630" y="4267200"/>
            <a:ext cx="1433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merged boundary</a:t>
            </a:r>
            <a:endParaRPr lang="en-US" altLang="zh-CN" sz="120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79" name="直接箭头连接符 78"/>
          <p:cNvCxnSpPr/>
          <p:nvPr>
            <p:custDataLst>
              <p:tags r:id="rId16"/>
            </p:custDataLst>
          </p:nvPr>
        </p:nvCxnSpPr>
        <p:spPr>
          <a:xfrm flipH="1" flipV="1">
            <a:off x="1822450" y="4161155"/>
            <a:ext cx="116205" cy="13906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0" name="图片 7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30340" y="803275"/>
            <a:ext cx="3667125" cy="6046470"/>
          </a:xfrm>
          <a:prstGeom prst="rect">
            <a:avLst/>
          </a:prstGeom>
        </p:spPr>
      </p:pic>
      <p:cxnSp>
        <p:nvCxnSpPr>
          <p:cNvPr id="81" name="直接箭头连接符 80"/>
          <p:cNvCxnSpPr/>
          <p:nvPr/>
        </p:nvCxnSpPr>
        <p:spPr>
          <a:xfrm flipV="1">
            <a:off x="7580630" y="4123055"/>
            <a:ext cx="116840" cy="9398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 flipH="1" flipV="1">
            <a:off x="8133080" y="4046220"/>
            <a:ext cx="167005" cy="15430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39305" y="4267200"/>
            <a:ext cx="1433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merged boundary</a:t>
            </a:r>
            <a:endParaRPr lang="en-US" altLang="zh-CN" sz="120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14" name="矩形 13"/>
              <p:cNvSpPr/>
              <p:nvPr>
                <p:custDataLst>
                  <p:tags r:id="rId18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15" name="直接连接符 14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2963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文本框 16"/>
            <p:cNvSpPr txBox="1"/>
            <p:nvPr/>
          </p:nvSpPr>
          <p:spPr>
            <a:xfrm>
              <a:off x="252" y="41"/>
              <a:ext cx="3347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TAD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20"/>
            </p:custDataLst>
          </p:nvPr>
        </p:nvSpPr>
        <p:spPr>
          <a:xfrm>
            <a:off x="1862455" y="0"/>
            <a:ext cx="84683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Merged boundaries appeared in RNAP2_HS are highly correlated with DEGs</a:t>
            </a:r>
            <a:r>
              <a:rPr lang="en-US" altLang="zh-CN" sz="2000" dirty="0">
                <a:latin typeface="+mj-ea"/>
                <a:ea typeface="+mj-ea"/>
                <a:cs typeface="+mj-lt"/>
                <a:sym typeface="+mn-ea"/>
              </a:rPr>
              <a:t> </a:t>
            </a:r>
            <a:endParaRPr lang="en-US" altLang="zh-CN" sz="20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3" grpId="0"/>
      <p:bldP spid="31" grpId="0"/>
      <p:bldP spid="6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4311015" y="1200150"/>
            <a:ext cx="8064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Ref genes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4311015" y="1847215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RNA-seq_WT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4311015" y="2233930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RNA-seq_HS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336415" y="2741930"/>
            <a:ext cx="664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DEGs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58290" y="485775"/>
            <a:ext cx="25361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cs typeface="+mn-lt"/>
              </a:rPr>
              <a:t>chr2R:8029217-8702066</a:t>
            </a:r>
            <a:endParaRPr lang="en-US" altLang="zh-CN" sz="1400">
              <a:cs typeface="+mn-lt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4336415" y="506730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Chromatin states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4336415" y="5469890"/>
            <a:ext cx="1513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H3K27me3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4336415" y="5842000"/>
            <a:ext cx="1430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H3K27ac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4336415" y="624205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CP190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9"/>
            </p:custDataLst>
          </p:nvPr>
        </p:nvSpPr>
        <p:spPr>
          <a:xfrm>
            <a:off x="4336415" y="657352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BEAF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10"/>
            </p:custDataLst>
          </p:nvPr>
        </p:nvSpPr>
        <p:spPr>
          <a:xfrm>
            <a:off x="7317740" y="485775"/>
            <a:ext cx="22085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cs typeface="+mn-lt"/>
              </a:rPr>
              <a:t>chr2R:9105777-9778626</a:t>
            </a:r>
            <a:endParaRPr lang="en-US" altLang="zh-CN" sz="1400">
              <a:cs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6745" y="737235"/>
            <a:ext cx="3684270" cy="61125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622415" y="762000"/>
            <a:ext cx="3599180" cy="608774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5"/>
            </p:custDataLst>
          </p:nvPr>
        </p:nvSpPr>
        <p:spPr>
          <a:xfrm>
            <a:off x="4336415" y="3521075"/>
            <a:ext cx="1513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1087F4"/>
                </a:solidFill>
                <a:cs typeface="+mn-lt"/>
                <a:sym typeface="+mn-ea"/>
              </a:rPr>
              <a:t>Loops RNAPII_WT</a:t>
            </a:r>
            <a:r>
              <a:rPr lang="en-US" altLang="zh-CN" sz="1200">
                <a:solidFill>
                  <a:srgbClr val="1087F4"/>
                </a:solidFill>
                <a:cs typeface="+mn-lt"/>
                <a:sym typeface="+mn-ea"/>
              </a:rPr>
              <a:t> </a:t>
            </a:r>
            <a:endParaRPr lang="en-US" altLang="zh-CN" sz="1200">
              <a:solidFill>
                <a:srgbClr val="1087F4"/>
              </a:solidFill>
              <a:cs typeface="+mn-lt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4336415" y="4368800"/>
            <a:ext cx="1288415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Loops RNAPII_HS</a:t>
            </a:r>
            <a:endParaRPr lang="en-US" altLang="zh-CN" sz="1200" b="1">
              <a:solidFill>
                <a:srgbClr val="99BDCB"/>
              </a:solidFill>
              <a:cs typeface="+mn-lt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7"/>
            </p:custDataLst>
          </p:nvPr>
        </p:nvSpPr>
        <p:spPr>
          <a:xfrm>
            <a:off x="4336415" y="377063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1087F4"/>
                </a:solidFill>
                <a:cs typeface="+mn-lt"/>
                <a:sym typeface="+mn-ea"/>
              </a:rPr>
              <a:t>TADs RNAPII_WT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8"/>
            </p:custDataLst>
          </p:nvPr>
        </p:nvSpPr>
        <p:spPr>
          <a:xfrm>
            <a:off x="4336415" y="4605020"/>
            <a:ext cx="1340485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TADs RNAPII_HS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19"/>
            </p:custDataLst>
          </p:nvPr>
        </p:nvSpPr>
        <p:spPr>
          <a:xfrm>
            <a:off x="10275570" y="1200150"/>
            <a:ext cx="8064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Ref genes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20"/>
            </p:custDataLst>
          </p:nvPr>
        </p:nvSpPr>
        <p:spPr>
          <a:xfrm>
            <a:off x="10275570" y="1847215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RNA-seq_WT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21"/>
            </p:custDataLst>
          </p:nvPr>
        </p:nvSpPr>
        <p:spPr>
          <a:xfrm>
            <a:off x="10275570" y="2233930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RNA-seq_HS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22"/>
            </p:custDataLst>
          </p:nvPr>
        </p:nvSpPr>
        <p:spPr>
          <a:xfrm>
            <a:off x="10300970" y="2741930"/>
            <a:ext cx="664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DEGs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23"/>
            </p:custDataLst>
          </p:nvPr>
        </p:nvSpPr>
        <p:spPr>
          <a:xfrm>
            <a:off x="10300970" y="506730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Chromatin states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24"/>
            </p:custDataLst>
          </p:nvPr>
        </p:nvSpPr>
        <p:spPr>
          <a:xfrm>
            <a:off x="10300970" y="5469890"/>
            <a:ext cx="1513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H3K27me3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25"/>
            </p:custDataLst>
          </p:nvPr>
        </p:nvSpPr>
        <p:spPr>
          <a:xfrm>
            <a:off x="10300970" y="5842000"/>
            <a:ext cx="1430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H3K27ac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26"/>
            </p:custDataLst>
          </p:nvPr>
        </p:nvSpPr>
        <p:spPr>
          <a:xfrm>
            <a:off x="10300970" y="624205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CP190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27"/>
            </p:custDataLst>
          </p:nvPr>
        </p:nvSpPr>
        <p:spPr>
          <a:xfrm>
            <a:off x="10300970" y="657352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BEAF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28"/>
            </p:custDataLst>
          </p:nvPr>
        </p:nvSpPr>
        <p:spPr>
          <a:xfrm>
            <a:off x="10300970" y="4369435"/>
            <a:ext cx="1288415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Loops RNAPII_HS</a:t>
            </a:r>
            <a:endParaRPr lang="en-US" altLang="zh-CN" sz="1200" b="1">
              <a:solidFill>
                <a:srgbClr val="99BDCB"/>
              </a:solidFill>
              <a:cs typeface="+mn-lt"/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29"/>
            </p:custDataLst>
          </p:nvPr>
        </p:nvSpPr>
        <p:spPr>
          <a:xfrm>
            <a:off x="10300970" y="4605655"/>
            <a:ext cx="1340485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TADs RNAPII_HS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30"/>
            </p:custDataLst>
          </p:nvPr>
        </p:nvSpPr>
        <p:spPr>
          <a:xfrm>
            <a:off x="10300970" y="3521075"/>
            <a:ext cx="1513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1087F4"/>
                </a:solidFill>
                <a:cs typeface="+mn-lt"/>
                <a:sym typeface="+mn-ea"/>
              </a:rPr>
              <a:t>Loops RNAPII_WT</a:t>
            </a:r>
            <a:r>
              <a:rPr lang="en-US" altLang="zh-CN" sz="1200">
                <a:solidFill>
                  <a:srgbClr val="1087F4"/>
                </a:solidFill>
                <a:cs typeface="+mn-lt"/>
                <a:sym typeface="+mn-ea"/>
              </a:rPr>
              <a:t> </a:t>
            </a:r>
            <a:endParaRPr lang="en-US" altLang="zh-CN" sz="1200">
              <a:solidFill>
                <a:srgbClr val="1087F4"/>
              </a:solidFill>
              <a:cs typeface="+mn-lt"/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31"/>
            </p:custDataLst>
          </p:nvPr>
        </p:nvSpPr>
        <p:spPr>
          <a:xfrm>
            <a:off x="10300970" y="377063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1087F4"/>
                </a:solidFill>
                <a:cs typeface="+mn-lt"/>
                <a:sym typeface="+mn-ea"/>
              </a:rPr>
              <a:t>TADs RNAPII_WT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cxnSp>
        <p:nvCxnSpPr>
          <p:cNvPr id="76" name="直接箭头连接符 75"/>
          <p:cNvCxnSpPr/>
          <p:nvPr>
            <p:custDataLst>
              <p:tags r:id="rId32"/>
            </p:custDataLst>
          </p:nvPr>
        </p:nvCxnSpPr>
        <p:spPr>
          <a:xfrm flipV="1">
            <a:off x="7866380" y="4091940"/>
            <a:ext cx="116840" cy="9398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>
            <p:custDataLst>
              <p:tags r:id="rId33"/>
            </p:custDataLst>
          </p:nvPr>
        </p:nvCxnSpPr>
        <p:spPr>
          <a:xfrm flipV="1">
            <a:off x="8276590" y="3997960"/>
            <a:ext cx="116840" cy="9398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>
            <p:custDataLst>
              <p:tags r:id="rId34"/>
            </p:custDataLst>
          </p:nvPr>
        </p:nvCxnSpPr>
        <p:spPr>
          <a:xfrm flipV="1">
            <a:off x="2893695" y="4046220"/>
            <a:ext cx="116840" cy="9398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>
            <p:custDataLst>
              <p:tags r:id="rId35"/>
            </p:custDataLst>
          </p:nvPr>
        </p:nvCxnSpPr>
        <p:spPr>
          <a:xfrm flipV="1">
            <a:off x="2072005" y="3997960"/>
            <a:ext cx="116840" cy="9398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>
            <p:custDataLst>
              <p:tags r:id="rId36"/>
            </p:custDataLst>
          </p:nvPr>
        </p:nvSpPr>
        <p:spPr>
          <a:xfrm>
            <a:off x="2275840" y="3115945"/>
            <a:ext cx="10140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1403FB"/>
                </a:solidFill>
                <a:latin typeface="Calibri" panose="020F0502020204030204" charset="0"/>
                <a:cs typeface="Calibri" panose="020F0502020204030204" charset="0"/>
              </a:rPr>
              <a:t>logFC=-0.71</a:t>
            </a:r>
            <a:endParaRPr lang="en-US" altLang="zh-CN" sz="1200" b="1">
              <a:solidFill>
                <a:srgbClr val="1403FB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8" name="直接箭头连接符 57"/>
          <p:cNvCxnSpPr>
            <a:stCxn id="78" idx="0"/>
          </p:cNvCxnSpPr>
          <p:nvPr>
            <p:custDataLst>
              <p:tags r:id="rId37"/>
            </p:custDataLst>
          </p:nvPr>
        </p:nvCxnSpPr>
        <p:spPr>
          <a:xfrm flipV="1">
            <a:off x="2783205" y="2958465"/>
            <a:ext cx="151130" cy="157480"/>
          </a:xfrm>
          <a:prstGeom prst="straightConnector1">
            <a:avLst/>
          </a:prstGeom>
          <a:ln w="38100">
            <a:solidFill>
              <a:srgbClr val="1403FB"/>
            </a:solidFill>
            <a:headEnd type="none"/>
            <a:tailEnd type="triangle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8"/>
            </p:custDataLst>
          </p:nvPr>
        </p:nvSpPr>
        <p:spPr>
          <a:xfrm>
            <a:off x="7544435" y="4185920"/>
            <a:ext cx="1433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merged boundary</a:t>
            </a:r>
            <a:endParaRPr lang="en-US" altLang="zh-CN" sz="120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9"/>
            </p:custDataLst>
          </p:nvPr>
        </p:nvSpPr>
        <p:spPr>
          <a:xfrm>
            <a:off x="1821815" y="4091940"/>
            <a:ext cx="1433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merged boundary</a:t>
            </a:r>
            <a:endParaRPr lang="en-US" altLang="zh-CN" sz="120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14" name="矩形 13"/>
              <p:cNvSpPr/>
              <p:nvPr>
                <p:custDataLst>
                  <p:tags r:id="rId40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15" name="直接连接符 14"/>
              <p:cNvCxnSpPr/>
              <p:nvPr>
                <p:custDataLst>
                  <p:tags r:id="rId41"/>
                </p:custDataLst>
              </p:nvPr>
            </p:nvCxnSpPr>
            <p:spPr>
              <a:xfrm>
                <a:off x="2963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文本框 16"/>
            <p:cNvSpPr txBox="1"/>
            <p:nvPr/>
          </p:nvSpPr>
          <p:spPr>
            <a:xfrm>
              <a:off x="252" y="41"/>
              <a:ext cx="3347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TAD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42"/>
            </p:custDataLst>
          </p:nvPr>
        </p:nvSpPr>
        <p:spPr>
          <a:xfrm>
            <a:off x="1862455" y="0"/>
            <a:ext cx="84683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Merged boundaries appeared in RNAP2_HS are highly correlated with DEGs</a:t>
            </a:r>
            <a:r>
              <a:rPr lang="en-US" altLang="zh-CN" sz="2000" dirty="0">
                <a:latin typeface="+mj-ea"/>
                <a:ea typeface="+mj-ea"/>
                <a:cs typeface="+mj-lt"/>
                <a:sym typeface="+mn-ea"/>
              </a:rPr>
              <a:t> </a:t>
            </a:r>
            <a:endParaRPr lang="en-US" altLang="zh-CN" sz="20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87895" y="4890770"/>
            <a:ext cx="3930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Go analysis of 492 DEGs located in merged boundaries of all chromosomes 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0" y="0"/>
            <a:ext cx="12192000" cy="443230"/>
            <a:chOff x="0" y="0"/>
            <a:chExt cx="19200" cy="698"/>
          </a:xfrm>
        </p:grpSpPr>
        <p:sp>
          <p:nvSpPr>
            <p:cNvPr id="84" name="矩形 8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85" name="直接连接符 84"/>
            <p:cNvCxnSpPr/>
            <p:nvPr>
              <p:custDataLst>
                <p:tags r:id="rId2"/>
              </p:custDataLst>
            </p:nvPr>
          </p:nvCxnSpPr>
          <p:spPr>
            <a:xfrm>
              <a:off x="5521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本框 85"/>
          <p:cNvSpPr txBox="1"/>
          <p:nvPr>
            <p:custDataLst>
              <p:tags r:id="rId3"/>
            </p:custDataLst>
          </p:nvPr>
        </p:nvSpPr>
        <p:spPr>
          <a:xfrm>
            <a:off x="30480" y="0"/>
            <a:ext cx="33928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cs typeface="Calibri" panose="020F0502020204030204" charset="0"/>
                <a:sym typeface="+mn-ea"/>
              </a:rPr>
              <a:t>TAD level and gene expression</a:t>
            </a:r>
            <a:endParaRPr lang="en-US" altLang="zh-CN" sz="20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4"/>
            </p:custDataLst>
          </p:nvPr>
        </p:nvSpPr>
        <p:spPr>
          <a:xfrm>
            <a:off x="3693160" y="0"/>
            <a:ext cx="82708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Merged boundaries appeared in RNAP2_HS are highly correlated with DEGs</a:t>
            </a:r>
            <a:r>
              <a:rPr lang="en-US" altLang="zh-CN" sz="2000" dirty="0">
                <a:latin typeface="+mj-ea"/>
                <a:ea typeface="+mj-ea"/>
                <a:cs typeface="+mj-lt"/>
                <a:sym typeface="+mn-ea"/>
              </a:rPr>
              <a:t> </a:t>
            </a:r>
            <a:endParaRPr lang="en-US" altLang="zh-CN" sz="2000" b="1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4385" y="1653540"/>
            <a:ext cx="1943100" cy="2857500"/>
          </a:xfrm>
          <a:prstGeom prst="rect">
            <a:avLst/>
          </a:prstGeom>
        </p:spPr>
      </p:pic>
      <p:sp>
        <p:nvSpPr>
          <p:cNvPr id="32" name="矩形 31"/>
          <p:cNvSpPr/>
          <p:nvPr>
            <p:custDataLst>
              <p:tags r:id="rId7"/>
            </p:custDataLst>
          </p:nvPr>
        </p:nvSpPr>
        <p:spPr>
          <a:xfrm>
            <a:off x="2759710" y="1726565"/>
            <a:ext cx="87630" cy="762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>
            <p:custDataLst>
              <p:tags r:id="rId8"/>
            </p:custDataLst>
          </p:nvPr>
        </p:nvSpPr>
        <p:spPr>
          <a:xfrm>
            <a:off x="2759710" y="1579245"/>
            <a:ext cx="87630" cy="76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>
            <p:custDataLst>
              <p:tags r:id="rId9"/>
            </p:custDataLst>
          </p:nvPr>
        </p:nvSpPr>
        <p:spPr>
          <a:xfrm>
            <a:off x="2889885" y="1504315"/>
            <a:ext cx="1410335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Intersected with DEG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2889885" y="1649095"/>
            <a:ext cx="1672590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Not intersected with DEG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794385" y="4511040"/>
            <a:ext cx="116459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1958340" y="4511040"/>
            <a:ext cx="106172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947420" y="1624330"/>
            <a:ext cx="482600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n=50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1297940" y="3853180"/>
            <a:ext cx="433705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n=7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1911985" y="3569335"/>
            <a:ext cx="496570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n=13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2263140" y="1944370"/>
            <a:ext cx="496570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n=44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8800" y="1726565"/>
            <a:ext cx="388620" cy="2344420"/>
            <a:chOff x="1899" y="2094"/>
            <a:chExt cx="612" cy="3692"/>
          </a:xfrm>
        </p:grpSpPr>
        <p:sp>
          <p:nvSpPr>
            <p:cNvPr id="20" name="文本框 19"/>
            <p:cNvSpPr txBox="1"/>
            <p:nvPr/>
          </p:nvSpPr>
          <p:spPr>
            <a:xfrm>
              <a:off x="1899" y="5400"/>
              <a:ext cx="5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7"/>
              </p:custDataLst>
            </p:nvPr>
          </p:nvSpPr>
          <p:spPr>
            <a:xfrm>
              <a:off x="1899" y="4590"/>
              <a:ext cx="5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8"/>
              </p:custDataLst>
            </p:nvPr>
          </p:nvSpPr>
          <p:spPr>
            <a:xfrm>
              <a:off x="1899" y="3780"/>
              <a:ext cx="5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9"/>
              </p:custDataLst>
            </p:nvPr>
          </p:nvSpPr>
          <p:spPr>
            <a:xfrm>
              <a:off x="1939" y="2970"/>
              <a:ext cx="5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0"/>
              </p:custDataLst>
            </p:nvPr>
          </p:nvSpPr>
          <p:spPr>
            <a:xfrm>
              <a:off x="1939" y="2094"/>
              <a:ext cx="5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1156970" y="1501775"/>
            <a:ext cx="10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1"/>
            </p:custDataLst>
          </p:nvPr>
        </p:nvCxnSpPr>
        <p:spPr>
          <a:xfrm>
            <a:off x="1156970" y="1492250"/>
            <a:ext cx="0" cy="14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13" idx="0"/>
          </p:cNvCxnSpPr>
          <p:nvPr>
            <p:custDataLst>
              <p:tags r:id="rId22"/>
            </p:custDataLst>
          </p:nvPr>
        </p:nvCxnSpPr>
        <p:spPr>
          <a:xfrm flipH="1">
            <a:off x="2160270" y="1493520"/>
            <a:ext cx="6985" cy="207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 rot="16200000">
            <a:off x="-364490" y="2929890"/>
            <a:ext cx="1692275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Boundary number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1469390" y="1333500"/>
            <a:ext cx="383540" cy="143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5"/>
            </p:custDataLst>
          </p:nvPr>
        </p:nvSpPr>
        <p:spPr>
          <a:xfrm>
            <a:off x="78105" y="4854575"/>
            <a:ext cx="5586095" cy="842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chr2L, there are 57 merged boundaries: 50 intersected with DEGs, 7 are not, the observed p=0.88. With the DEGs’ positions set, and randomly throwing the TAD boundary intervals, the expected probability of intersecting with a DEG, P is 0.23. We can treat it as a binomial test, and calculate the z score as 11.25, whose p vaue is close to 0. The conclusion still holds for all chromosomes.  </a:t>
            </a:r>
            <a:endParaRPr lang="en-US" altLang="zh-CN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70145" y="1226820"/>
            <a:ext cx="6993890" cy="340614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129655" y="1191260"/>
            <a:ext cx="1160145" cy="23749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70145" y="1555750"/>
            <a:ext cx="1160145" cy="23749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214745" y="2797175"/>
            <a:ext cx="2146300" cy="29718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707505" y="2012950"/>
            <a:ext cx="1653540" cy="33020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843395" y="3994785"/>
            <a:ext cx="1518285" cy="208915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 bldLvl="0" animBg="1"/>
      <p:bldP spid="34" grpId="0" bldLvl="0" animBg="1"/>
      <p:bldP spid="36" grpId="0" bldLvl="0" animBg="1"/>
      <p:bldP spid="39" grpId="0" bldLvl="0" animBg="1"/>
      <p:bldP spid="40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72" y="41"/>
              <a:ext cx="448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Compartments and TADs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27" name="图片 227"/>
          <p:cNvPicPr/>
          <p:nvPr/>
        </p:nvPicPr>
        <p:blipFill>
          <a:blip r:embed="rId3"/>
          <a:stretch>
            <a:fillRect/>
          </a:stretch>
        </p:blipFill>
        <p:spPr>
          <a:xfrm>
            <a:off x="377825" y="424180"/>
            <a:ext cx="6096635" cy="6433185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6786245" y="3140075"/>
            <a:ext cx="51079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B compartments usually correspond to larger TADs, while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A compartments usually correspond to smaller TADs. Still, there are some TADs consisting of B compartments and their adjacent A compartments.  Or, a compartment consist of serveral TADs.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72" y="41"/>
              <a:ext cx="448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Compartments and TADs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32" name="图片 23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54660"/>
            <a:ext cx="6612890" cy="6359525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6580505" y="2966085"/>
            <a:ext cx="560959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After HS, interaction strength inside A compartments increase,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while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interaction strength inside B compartments decrease.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Besides, interaction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strength between adjacent B compartments increase, and clustered A compartments come even closer.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38" name="图片 238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275"/>
            <a:ext cx="5669280" cy="316420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4" name="矩形 3"/>
              <p:cNvSpPr/>
              <p:nvPr>
                <p:custDataLst>
                  <p:tags r:id="rId2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5" name="直接连接符 4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2963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252" y="41"/>
              <a:ext cx="3347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Model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971040" y="0"/>
            <a:ext cx="594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Dynamic 3D structure of </a:t>
            </a:r>
            <a:r>
              <a:rPr lang="en-US" altLang="zh-CN" sz="2000" i="1">
                <a:latin typeface="Calibri" panose="020F0502020204030204" charset="0"/>
                <a:ea typeface="+mj-ea"/>
                <a:cs typeface="Calibri" panose="020F0502020204030204" charset="0"/>
              </a:rPr>
              <a:t>Droshophila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under heat stress 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96890" y="468630"/>
            <a:ext cx="6593840" cy="5269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1. After HS,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interaction inside TADs and B compartments decrease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, while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interaction inside A compartments increase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. Besides,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interaction between adjacent TADs and adjacent B compartments both increases.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Combined with the fact that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some TADs share the boundaries with B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we can guess that the interaction’s decrease insides B compartments may share the mechanism with TADs,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that a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fter HS,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architecture proteins (APs)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redistribute from the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TAD boundaries 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to the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inside of TADs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4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and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TAD boundaries weaken</a:t>
            </a:r>
            <a:r>
              <a:rPr lang="en-US" altLang="zh-CN" sz="16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</a:t>
            </a:r>
            <a:endParaRPr lang="en-US" altLang="zh-CN" sz="1600" b="1">
              <a:solidFill>
                <a:srgbClr val="00B05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2. After HS,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H3K27ac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_ChIA-PET produce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more obvious stripes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, while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H3K27me3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_ChIA-PET produce more obvious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block between adjacent B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. Combined with that fact that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correspond to euchromatin located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inside the nucleus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, while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correspond to heterochromatin, primarily located at the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nuclear periphery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and around the nucleolus.  We can reasonably speculate that the increase of inter-B is caused by the redistribution of APs, while the increase of inter-A is caused by the closer spatial distance of clustered A compartments. </a:t>
            </a:r>
            <a:endParaRPr lang="en-US" altLang="zh-CN" sz="14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3.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</a:t>
            </a:r>
            <a:r>
              <a:rPr lang="zh-CN" altLang="en-US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nteraction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4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mediated by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RNAPII drops more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inside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than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that inside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. Combined with the fact that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h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eat shock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can result in the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increased release of bound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RNAPII 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from DNA, we an reasonably speculate that after heat shock larger proportion of 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RNAPII in B compartments releases from DNA.</a:t>
            </a:r>
            <a:endParaRPr lang="en-US" altLang="zh-CN" sz="14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49895" y="2003425"/>
            <a:ext cx="3074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Li</a:t>
            </a:r>
            <a:r>
              <a:rPr lang="en-US" altLang="zh-CN" sz="1400" i="1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 et al., Molecular Cell</a:t>
            </a:r>
            <a:r>
              <a:rPr lang="en-US" altLang="zh-CN" sz="14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 2015</a:t>
            </a:r>
            <a:endParaRPr lang="en-US" altLang="zh-CN" sz="1400" i="1" dirty="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5"/>
            </p:custDataLst>
          </p:nvPr>
        </p:nvSpPr>
        <p:spPr>
          <a:xfrm>
            <a:off x="7981950" y="4192905"/>
            <a:ext cx="3895725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Oudelaar et al., Nature Reviews Genetics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. 2021</a:t>
            </a:r>
            <a:endParaRPr lang="en-US" altLang="zh-CN" sz="140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5495" y="6325870"/>
            <a:ext cx="4457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Green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denotes</a:t>
            </a:r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the observation from our data,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while</a:t>
            </a:r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purple</a:t>
            </a:r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denotes</a:t>
            </a:r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some conclusions from other publications.</a:t>
            </a:r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400" dirty="0" err="1">
              <a:solidFill>
                <a:srgbClr val="00B05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9105" y="5582285"/>
            <a:ext cx="3074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Hieda</a:t>
            </a:r>
            <a:r>
              <a:rPr lang="en-US" altLang="zh-CN" sz="1400" i="1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 et al., Chromosome Res</a:t>
            </a:r>
            <a:r>
              <a:rPr lang="en-US" altLang="zh-CN" sz="14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 2005</a:t>
            </a:r>
            <a:endParaRPr lang="en-US" altLang="zh-CN" sz="1400" dirty="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i="1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Teves et al., </a:t>
            </a:r>
            <a:r>
              <a:rPr lang="en-US" altLang="zh-CN" sz="14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Genes Dev.</a:t>
            </a:r>
            <a:r>
              <a:rPr lang="en-US" altLang="zh-CN" sz="14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2011</a:t>
            </a:r>
            <a:endParaRPr lang="en-US" altLang="zh-CN" sz="1400" i="1" dirty="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4591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-12065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</a:rPr>
              <a:t>A/B compartments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-12065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31" name="图片 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" y="773430"/>
            <a:ext cx="5763260" cy="3046730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" y="4130040"/>
            <a:ext cx="5763260" cy="227965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689610" y="6537960"/>
            <a:ext cx="3895725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Oudelaar et al., Nature Reviews Genetics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. 2021</a:t>
            </a:r>
            <a:endParaRPr lang="en-US" altLang="zh-CN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6308725" y="1941195"/>
            <a:ext cx="58115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A/B compartments show as a 'checkerboard' pattern.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2. A compartments are prone to interact with A compartments, while B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compartments are prone to interact with B compartments.</a:t>
            </a:r>
            <a:endParaRPr lang="en-US" altLang="zh-CN" sz="1600" b="1">
              <a:solidFill>
                <a:srgbClr val="00B05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89610" y="3820160"/>
            <a:ext cx="4193540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Adapted from</a:t>
            </a:r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 Rowley et al., Molecular cell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. 2017</a:t>
            </a:r>
            <a:endParaRPr lang="en-US" altLang="zh-CN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6308725" y="4087495"/>
            <a:ext cx="58115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3.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A compartments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correspond to euchromatin located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inside the nucleus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, while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B compartments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correspond to heterochromatin, primarily located at the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nuclear periphery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and around the nucleolus.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2"/>
            </p:custDataLst>
          </p:nvPr>
        </p:nvSpPr>
        <p:spPr>
          <a:xfrm>
            <a:off x="6308725" y="5406390"/>
            <a:ext cx="58115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4.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Phase separation (related to epigenetic modifications)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is an important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driving force for chromatin compartmentalization. </a:t>
            </a:r>
            <a:endParaRPr lang="en-US" altLang="zh-CN" sz="1600" b="1">
              <a:solidFill>
                <a:srgbClr val="00B05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963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3347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Conclusions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6725" y="808355"/>
            <a:ext cx="11576685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 </a:t>
            </a:r>
            <a:r>
              <a:rPr lang="zh-CN" altLang="en-US"/>
              <a:t>Our study showed that heat shock can induce lots of loops with low PET counts and large loop span connecting different H3K27ac-dominant regions. Further analysis demonstrated that H3K27ac-dominant and H3K27me3-dominant regions highly align with A and B compartments respectively. 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2. After heat shock, w</a:t>
            </a:r>
            <a:r>
              <a:rPr lang="zh-CN" altLang="en-US">
                <a:sym typeface="+mn-ea"/>
              </a:rPr>
              <a:t>hile interaction strength inside A compartments increases, interaction strength inside B compartments </a:t>
            </a:r>
            <a:r>
              <a:rPr lang="en-US" altLang="zh-CN">
                <a:sym typeface="+mn-ea"/>
              </a:rPr>
              <a:t>de</a:t>
            </a:r>
            <a:r>
              <a:rPr lang="zh-CN" altLang="en-US">
                <a:sym typeface="+mn-ea"/>
              </a:rPr>
              <a:t>creases. </a:t>
            </a:r>
            <a:r>
              <a:rPr lang="en-US" altLang="zh-CN">
                <a:sym typeface="+mn-ea"/>
              </a:rPr>
              <a:t>Besides, </a:t>
            </a:r>
            <a:r>
              <a:rPr lang="zh-CN" altLang="en-US">
                <a:sym typeface="+mn-ea"/>
              </a:rPr>
              <a:t>interaction</a:t>
            </a:r>
            <a:r>
              <a:rPr lang="en-US" altLang="zh-CN">
                <a:sym typeface="+mn-ea"/>
              </a:rPr>
              <a:t> mediated by RNAPII drops more inside B compartments than that inside A compartments, which aligns with the finding that down-regulated genes are more likely to be found in B compartments. 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/>
              <a:t>3. </a:t>
            </a:r>
            <a:r>
              <a:rPr lang="zh-CN" altLang="en-US"/>
              <a:t>After heat shock, A compartments in hubs become even closer or form new larger hubs, while adjacent B compartments have stronger interaction. </a:t>
            </a:r>
            <a:r>
              <a:rPr lang="en-US" altLang="zh-CN"/>
              <a:t>(</a:t>
            </a:r>
            <a:r>
              <a:rPr lang="en-US" altLang="zh-CN">
                <a:solidFill>
                  <a:srgbClr val="00B050"/>
                </a:solidFill>
              </a:rPr>
              <a:t>Its relationship with gene expression and regulation is still under exploration</a:t>
            </a:r>
            <a:r>
              <a:rPr lang="en-US" altLang="zh-CN"/>
              <a:t>)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4. After heat shock</a:t>
            </a:r>
            <a:r>
              <a:rPr lang="zh-CN" altLang="en-US"/>
              <a:t>, TAD boundaries weaken</a:t>
            </a:r>
            <a:r>
              <a:rPr lang="en-US" altLang="zh-CN"/>
              <a:t> while TAD number and TAD size remain largely unchanged</a:t>
            </a:r>
            <a:r>
              <a:rPr lang="zh-CN" altLang="en-US"/>
              <a:t>. Proportion of loops with large loop span increases. Changes observed at the TAD level support the findings presented in Li</a:t>
            </a:r>
            <a:r>
              <a:rPr lang="en-US" altLang="zh-CN"/>
              <a:t>’</a:t>
            </a:r>
            <a:r>
              <a:rPr lang="zh-CN" altLang="en-US"/>
              <a:t>s 2015 Molecular Cell paper, while the conclusions drawn in Ray</a:t>
            </a:r>
            <a:r>
              <a:rPr lang="en-US" altLang="zh-CN"/>
              <a:t>’</a:t>
            </a:r>
            <a:r>
              <a:rPr lang="zh-CN" altLang="en-US"/>
              <a:t>s PNAS paper diverge from these findings.</a:t>
            </a:r>
            <a:r>
              <a:rPr lang="en-US" altLang="zh-CN"/>
              <a:t> Besides, dynamic TADs called using </a:t>
            </a:r>
            <a:r>
              <a:rPr lang="en-US" altLang="zh-CN">
                <a:sym typeface="+mn-ea"/>
              </a:rPr>
              <a:t>RNAPII_ChIA-PET correlate with DEGs, and these DEGs are involved in RNA metabolism and the cellular response to stress.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In summary, we propose a model of dynamic 3D structures at the levels of A/B compartments and TADs, along with gene regulation patterns, in response to heat stress in </a:t>
            </a:r>
            <a:r>
              <a:rPr lang="zh-CN" altLang="en-US" i="1"/>
              <a:t>Drosophila</a:t>
            </a:r>
            <a:r>
              <a:rPr lang="zh-CN" altLang="en-US"/>
              <a:t>.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 rot="10800000" flipV="1">
            <a:off x="7981315" y="0"/>
            <a:ext cx="4210685" cy="2708275"/>
            <a:chOff x="-2" y="0"/>
            <a:chExt cx="3692869" cy="2419109"/>
          </a:xfrm>
        </p:grpSpPr>
        <p:sp>
          <p:nvSpPr>
            <p:cNvPr id="13" name="直角三角形 12"/>
            <p:cNvSpPr/>
            <p:nvPr>
              <p:custDataLst>
                <p:tags r:id="rId1"/>
              </p:custDataLst>
            </p:nvPr>
          </p:nvSpPr>
          <p:spPr>
            <a:xfrm rot="5400000">
              <a:off x="327948" y="-327949"/>
              <a:ext cx="2419108" cy="30750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>
              <p:custDataLst>
                <p:tags r:id="rId2"/>
              </p:custDataLst>
            </p:nvPr>
          </p:nvSpPr>
          <p:spPr>
            <a:xfrm rot="5400000">
              <a:off x="153253" y="-153252"/>
              <a:ext cx="1130461" cy="1436966"/>
            </a:xfrm>
            <a:prstGeom prst="rtTriangl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112406" y="0"/>
              <a:ext cx="2580461" cy="2019911"/>
            </a:xfrm>
            <a:custGeom>
              <a:avLst/>
              <a:gdLst>
                <a:gd name="connsiteX0" fmla="*/ 0 w 3090441"/>
                <a:gd name="connsiteY0" fmla="*/ 2419109 h 2419109"/>
                <a:gd name="connsiteX1" fmla="*/ 3090441 w 3090441"/>
                <a:gd name="connsiteY1" fmla="*/ 0 h 241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441" h="2419109">
                  <a:moveTo>
                    <a:pt x="0" y="2419109"/>
                  </a:moveTo>
                  <a:lnTo>
                    <a:pt x="3090441" y="0"/>
                  </a:lnTo>
                </a:path>
              </a:pathLst>
            </a:custGeom>
            <a:noFill/>
            <a:ln cap="rnd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13085" y="0"/>
            <a:ext cx="1456690" cy="1565275"/>
          </a:xfrm>
          <a:prstGeom prst="rect">
            <a:avLst/>
          </a:prstGeom>
          <a:solidFill>
            <a:srgbClr val="2C3D50"/>
          </a:solidFill>
        </p:spPr>
      </p:pic>
      <p:sp>
        <p:nvSpPr>
          <p:cNvPr id="4" name="文本框 3"/>
          <p:cNvSpPr txBox="1"/>
          <p:nvPr/>
        </p:nvSpPr>
        <p:spPr>
          <a:xfrm>
            <a:off x="2990268" y="1340957"/>
            <a:ext cx="621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Acknowledgement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112611" y="1972611"/>
            <a:ext cx="592885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155968" y="2020928"/>
            <a:ext cx="38935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Meizhen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 Zheng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Zhongyuan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 Tian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Duo Ning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>
                <a:latin typeface="+mj-lt"/>
                <a:ea typeface="微软雅黑" panose="020B0503020204020204" charset="-122"/>
                <a:cs typeface="+mj-lt"/>
                <a:sym typeface="+mn-ea"/>
              </a:rPr>
              <a:t>Yang </a:t>
            </a:r>
            <a:r>
              <a:rPr lang="en-US" altLang="zh-CN" sz="2000" dirty="0" err="1">
                <a:latin typeface="+mj-lt"/>
                <a:ea typeface="微软雅黑" panose="020B0503020204020204" charset="-122"/>
                <a:cs typeface="+mj-lt"/>
                <a:sym typeface="+mn-ea"/>
              </a:rPr>
              <a:t>Yang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Yewen Xu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Kai Jing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Guangyu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 Huang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Yuqing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 Deng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Gengzhan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 Chen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>
                <a:latin typeface="+mj-lt"/>
                <a:ea typeface="微软雅黑" panose="020B0503020204020204" charset="-122"/>
                <a:cs typeface="+mj-lt"/>
                <a:sym typeface="+mn-ea"/>
              </a:rPr>
              <a:t>Tong Gao</a:t>
            </a:r>
            <a:endParaRPr lang="en-US" altLang="zh-CN" sz="2000" dirty="0"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 err="1">
                <a:latin typeface="+mj-lt"/>
                <a:ea typeface="微软雅黑" panose="020B0503020204020204" charset="-122"/>
                <a:cs typeface="+mj-lt"/>
                <a:sym typeface="+mn-ea"/>
              </a:rPr>
              <a:t>Wenxin</a:t>
            </a:r>
            <a:r>
              <a:rPr lang="en-US" altLang="zh-CN" sz="2000" dirty="0">
                <a:latin typeface="+mj-lt"/>
                <a:ea typeface="微软雅黑" panose="020B0503020204020204" charset="-122"/>
                <a:cs typeface="+mj-lt"/>
                <a:sym typeface="+mn-ea"/>
              </a:rPr>
              <a:t> Wang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</a:rPr>
              <a:t>Zhimin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</a:rPr>
              <a:t> Zhang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635" y="2164080"/>
            <a:ext cx="12192635" cy="223139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85900" y="2966085"/>
            <a:ext cx="92144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00" b="1" dirty="0">
                <a:latin typeface="微软雅黑" panose="020B0503020204020204" charset="-122"/>
                <a:ea typeface="微软雅黑" panose="020B0503020204020204" charset="-122"/>
              </a:rPr>
              <a:t>Th</a:t>
            </a:r>
            <a:r>
              <a:rPr lang="en-US" altLang="zh-CN" sz="4200" b="1" dirty="0">
                <a:latin typeface="微软雅黑" panose="020B0503020204020204" charset="-122"/>
                <a:ea typeface="微软雅黑" panose="020B0503020204020204" charset="-122"/>
              </a:rPr>
              <a:t>ank you for your attention!</a:t>
            </a:r>
            <a:endParaRPr lang="en-US" altLang="zh-CN" sz="4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3469" y="146355"/>
            <a:ext cx="1456690" cy="1565275"/>
          </a:xfrm>
          <a:prstGeom prst="rect">
            <a:avLst/>
          </a:prstGeom>
          <a:solidFill>
            <a:srgbClr val="2C3D50"/>
          </a:solidFill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2667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TADs (Topologically associated domains)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2667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35" name="图片 23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95" y="695325"/>
            <a:ext cx="2207260" cy="2235835"/>
          </a:xfrm>
          <a:prstGeom prst="rect">
            <a:avLst/>
          </a:prstGeom>
        </p:spPr>
      </p:pic>
      <p:pic>
        <p:nvPicPr>
          <p:cNvPr id="236" name="图片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5" y="3305175"/>
            <a:ext cx="3846195" cy="32327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222375" y="6537960"/>
            <a:ext cx="3569970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Jordan et al., Nature Reviews Genetics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. 2018</a:t>
            </a:r>
            <a:endParaRPr lang="en-US" altLang="zh-CN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58620" y="2931160"/>
            <a:ext cx="2146935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Nora et al., Nature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. 2012</a:t>
            </a:r>
            <a:endParaRPr lang="en-US" altLang="zh-CN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5292090" y="2109470"/>
            <a:ext cx="66497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TADs are the square regions located on the diagonal, with higher interaction frequency inside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the square regions.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2. TAD boundaries in mammalian cells enrich convergent CFCT binding sites. (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TAD boundaries in </a:t>
            </a:r>
            <a:r>
              <a:rPr lang="en-US" altLang="zh-CN" sz="1600" b="1" i="1">
                <a:latin typeface="Calibri" panose="020F0502020204030204" charset="0"/>
                <a:cs typeface="Calibri" panose="020F0502020204030204" charset="0"/>
                <a:sym typeface="+mn-ea"/>
              </a:rPr>
              <a:t>Droshophlia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enrich BEAF-32/CP190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).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3. Loop extrusion is a promising mechanism to explain the formation of TADs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4. TADs and A/B compartments are distinct chromosomal structures; </a:t>
            </a:r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however, they share some interrelated features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(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overlapped and nested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)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 that are currently under investigation.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448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-22225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Loops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-22225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305" y="656590"/>
            <a:ext cx="5684520" cy="312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860165"/>
            <a:ext cx="6506210" cy="26333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83385" y="4720590"/>
            <a:ext cx="1176020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39570" y="4650105"/>
            <a:ext cx="1370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Limb enhancer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32935" y="4476115"/>
            <a:ext cx="528955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478020" y="4409440"/>
            <a:ext cx="5899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>
                <a:latin typeface="Arial" panose="020B0604020202020204" pitchFamily="34" charset="0"/>
                <a:cs typeface="Arial" panose="020B0604020202020204" pitchFamily="34" charset="0"/>
              </a:rPr>
              <a:t>Shh</a:t>
            </a:r>
            <a:endParaRPr lang="en-US" altLang="zh-CN" sz="14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54825" y="4894580"/>
            <a:ext cx="528955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54825" y="5435600"/>
            <a:ext cx="528955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854825" y="6119495"/>
            <a:ext cx="528955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82130" y="4279900"/>
            <a:ext cx="916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RNA-seq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82130" y="5292090"/>
            <a:ext cx="1249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ChIA-PET RNAP</a:t>
            </a:r>
            <a:r>
              <a:rPr lang="en-US" altLang="zh-CN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II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82130" y="5935345"/>
            <a:ext cx="1249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ChIA-PET CTCF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10170" y="3051175"/>
            <a:ext cx="1981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Visel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Nature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2009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82130" y="6489700"/>
            <a:ext cx="13811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From </a:t>
            </a:r>
            <a:r>
              <a:rPr lang="en-US" altLang="zh-CN" sz="1400" dirty="0" err="1">
                <a:latin typeface="Calibri" panose="020F0502020204030204" charset="0"/>
                <a:cs typeface="Calibri" panose="020F0502020204030204" charset="0"/>
              </a:rPr>
              <a:t>Yijun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 Lab</a:t>
            </a:r>
            <a:endParaRPr lang="en-US" altLang="zh-CN" sz="1400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63875" y="5633085"/>
            <a:ext cx="1570990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635885" y="5609590"/>
            <a:ext cx="2631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chr7:155000000-157000000(2Mb)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10170" y="3986530"/>
            <a:ext cx="43110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 dirty="0">
                <a:cs typeface="+mn-lt"/>
              </a:rPr>
              <a:t>Limb enhancer and </a:t>
            </a:r>
            <a:r>
              <a:rPr lang="en-US" altLang="zh-CN" sz="1600" b="1" i="1" dirty="0">
                <a:cs typeface="+mn-lt"/>
              </a:rPr>
              <a:t>shh</a:t>
            </a:r>
            <a:r>
              <a:rPr lang="en-US" altLang="zh-CN" sz="1600" b="1" dirty="0">
                <a:cs typeface="+mn-lt"/>
              </a:rPr>
              <a:t> gene are spatially close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8" grpId="0"/>
      <p:bldP spid="8" grpId="1"/>
      <p:bldP spid="9" grpId="0" bldLvl="0" animBg="1"/>
      <p:bldP spid="9" grpId="1" animBg="1"/>
      <p:bldP spid="11" grpId="0"/>
      <p:bldP spid="11" grpId="1"/>
      <p:bldP spid="14" grpId="0" bldLvl="0" animBg="1"/>
      <p:bldP spid="14" grpId="1" animBg="1"/>
      <p:bldP spid="16" grpId="0" bldLvl="0" animBg="1"/>
      <p:bldP spid="16" grpId="1" animBg="1"/>
      <p:bldP spid="18" grpId="0" bldLvl="0" animBg="1"/>
      <p:bldP spid="18" grpId="1" animBg="1"/>
      <p:bldP spid="20" grpId="0"/>
      <p:bldP spid="20" grpId="1"/>
      <p:bldP spid="21" grpId="0"/>
      <p:bldP spid="21" grpId="1"/>
      <p:bldP spid="22" grpId="0"/>
      <p:bldP spid="22" grpId="1"/>
      <p:bldP spid="25" grpId="0"/>
      <p:bldP spid="25" grpId="1"/>
      <p:bldP spid="26" grpId="0"/>
      <p:bldP spid="26" grpId="1"/>
      <p:bldP spid="27" grpId="0" bldLvl="0" animBg="1"/>
      <p:bldP spid="27" grpId="1" animBg="1"/>
      <p:bldP spid="28" grpId="0"/>
      <p:bldP spid="28" grpId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5327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Heat stress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817235" y="1255395"/>
            <a:ext cx="632269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Heat shock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can have some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typical genes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highly expressed like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Hsp70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in </a:t>
            </a:r>
            <a:r>
              <a:rPr lang="en-US" altLang="zh-CN" sz="1600" b="1" i="1">
                <a:latin typeface="Calibri" panose="020F0502020204030204" charset="0"/>
                <a:cs typeface="Calibri" panose="020F0502020204030204" charset="0"/>
              </a:rPr>
              <a:t>Drosophila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. 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2. After heat shock, there are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thousands of up-regulated and down-regulated genes </a:t>
            </a:r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in </a:t>
            </a:r>
            <a:r>
              <a:rPr lang="en-US" altLang="zh-CN" sz="1600" b="1" i="1">
                <a:latin typeface="Calibri" panose="020F0502020204030204" charset="0"/>
                <a:cs typeface="Calibri" panose="020F0502020204030204" charset="0"/>
                <a:sym typeface="+mn-ea"/>
              </a:rPr>
              <a:t>Drosophila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.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3. Heat shock can result in the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increased release of bound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RNAPII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 from DNA.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4. Heat shock can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induce biomolecular condensates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5.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Hsf1 (usually located in H3K27ac regions),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together with Mediator and Pol II, forms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dynamic transcriptional condensates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to drive 3D genome reorganization during stress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37" name="图片 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" y="522605"/>
            <a:ext cx="5064760" cy="30327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58735" y="2259330"/>
            <a:ext cx="3074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Li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Molecular Cell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2015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58735" y="3122295"/>
            <a:ext cx="3074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Hieda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Chromosome Res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2005</a:t>
            </a:r>
            <a:endParaRPr lang="en-US" altLang="zh-CN" sz="1400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  <a:sym typeface="+mn-ea"/>
              </a:rPr>
              <a:t>Teves 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  <a:sym typeface="+mn-ea"/>
              </a:rPr>
              <a:t>et al., 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Genes Dev.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 2011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075" y="3772535"/>
            <a:ext cx="2798445" cy="28041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03020" y="3429000"/>
            <a:ext cx="40735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Boopathy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Journal of Biological Chemistry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2022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03020" y="6553835"/>
            <a:ext cx="40735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 Chowdhary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Molecular Cell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2022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FULL_TEXT_BEAUTIFY_COPY_ID" val="2"/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DIAGRAM_VIRTUALLY_FRAME" val="{&quot;height&quot;:238.4,&quot;left&quot;:38.55,&quot;top&quot;:300.8,&quot;width&quot;:915.8}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DIAGRAM_VIRTUALLY_FRAME" val="{&quot;height&quot;:238.4,&quot;left&quot;:38.55,&quot;top&quot;:300.8,&quot;width&quot;:915.8}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DIAGRAM_VIRTUALLY_FRAME" val="{&quot;height&quot;:238.4,&quot;left&quot;:38.55,&quot;top&quot;:300.8,&quot;width&quot;:915.8}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  <p:tag name="KSO_WM_DIAGRAM_VIRTUALLY_FRAME" val="{&quot;height&quot;:238.4,&quot;left&quot;:38.55,&quot;top&quot;:300.8,&quot;width&quot;:915.8}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  <p:tag name="KSO_WM_DIAGRAM_VIRTUALLY_FRAME" val="{&quot;height&quot;:238.4,&quot;left&quot;:38.55,&quot;top&quot;:300.8,&quot;width&quot;:915.8}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388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389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391.xml><?xml version="1.0" encoding="utf-8"?>
<p:tagLst xmlns:p="http://schemas.openxmlformats.org/presentationml/2006/main">
  <p:tag name="KSO_WM_BEAUTIFY_FLAG" val=""/>
  <p:tag name="KSO_WM_DIAGRAM_VIRTUALLY_FRAME" val="{&quot;height&quot;:659.15,&quot;left&quot;:89.35,&quot;top&quot;:48.65,&quot;width&quot;:397.35}"/>
</p:tagLst>
</file>

<file path=ppt/tags/tag392.xml><?xml version="1.0" encoding="utf-8"?>
<p:tagLst xmlns:p="http://schemas.openxmlformats.org/presentationml/2006/main">
  <p:tag name="KSO_WM_BEAUTIFY_FLAG" val=""/>
  <p:tag name="KSO_WM_DIAGRAM_VIRTUALLY_FRAME" val="{&quot;height&quot;:659.15,&quot;left&quot;:89.35,&quot;top&quot;:48.65,&quot;width&quot;:397.35}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398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407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408.xml><?xml version="1.0" encoding="utf-8"?>
<p:tagLst xmlns:p="http://schemas.openxmlformats.org/presentationml/2006/main">
  <p:tag name="KSO_WM_BEAUTIFY_FLAG" val=""/>
  <p:tag name="KSO_WM_DIAGRAM_VIRTUALLY_FRAME" val="{&quot;height&quot;:659.15,&quot;left&quot;:89.35,&quot;top&quot;:48.65,&quot;width&quot;:397.35}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TABLE_ENDDRAG_ORIGIN_RECT" val="266*59"/>
  <p:tag name="TABLE_ENDDRAG_RECT" val="367*219*266*59"/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238.4,&quot;left&quot;:38.55,&quot;top&quot;:300.8,&quot;width&quot;:915.8}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TABLE_ENDDRAG_ORIGIN_RECT" val="619*215"/>
  <p:tag name="TABLE_ENDDRAG_RECT" val="4*296*619*215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238.4,&quot;left&quot;:38.55,&quot;top&quot;:300.8,&quot;width&quot;:915.8}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DIAGRAM_VIRTUALLY_FRAME" val="{&quot;height&quot;:238.4,&quot;left&quot;:38.55,&quot;top&quot;:300.8,&quot;width&quot;:915.8}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FULL_TEXT_BEAUTIFY_COPY_ID" val="2"/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FULL_TEXT_BEAUTIFY_COPY_ID" val="2"/>
  <p:tag name="KSO_WM_BEAUTIFY_FLAG" val=""/>
</p:tagLst>
</file>

<file path=ppt/tags/tag812.xml><?xml version="1.0" encoding="utf-8"?>
<p:tagLst xmlns:p="http://schemas.openxmlformats.org/presentationml/2006/main">
  <p:tag name="COMMONDATA" val="eyJoZGlkIjoiNTBhZWMwM2I3NWFlYTQyZWY3ZDIxMDA0YTRkNmQwNTcifQ==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30955</Words>
  <Application>WPS 演示</Application>
  <PresentationFormat>宽屏</PresentationFormat>
  <Paragraphs>1863</Paragraphs>
  <Slides>62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3" baseType="lpstr">
      <vt:lpstr>Arial</vt:lpstr>
      <vt:lpstr>宋体</vt:lpstr>
      <vt:lpstr>Wingdings</vt:lpstr>
      <vt:lpstr>思源黑体 CN Bold</vt:lpstr>
      <vt:lpstr>微软雅黑</vt:lpstr>
      <vt:lpstr>Calibri</vt:lpstr>
      <vt:lpstr>Times New Roman</vt:lpstr>
      <vt:lpstr>黑体</vt:lpstr>
      <vt:lpstr>Arial Unicode MS</vt:lpstr>
      <vt:lpstr>Arial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Trash</cp:lastModifiedBy>
  <cp:revision>102</cp:revision>
  <dcterms:created xsi:type="dcterms:W3CDTF">2023-08-18T11:52:00Z</dcterms:created>
  <dcterms:modified xsi:type="dcterms:W3CDTF">2024-03-31T10:00:55Z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83EC9B52BD934F0BB8D3710BA10715FC_13</vt:lpwstr>
  </property>
  <property fmtid="{D5CDD505-2E9C-101B-9397-08002B2CF9AE}" pid="3" name="KSOProductBuildVer">
    <vt:lpwstr>2052-12.1.0.16399</vt:lpwstr>
  </property>
</Properties>
</file>